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3"/>
  </p:notesMasterIdLst>
  <p:sldIdLst>
    <p:sldId id="256" r:id="rId2"/>
    <p:sldId id="262" r:id="rId3"/>
    <p:sldId id="297" r:id="rId4"/>
    <p:sldId id="298" r:id="rId5"/>
    <p:sldId id="303" r:id="rId6"/>
    <p:sldId id="304" r:id="rId7"/>
    <p:sldId id="305" r:id="rId8"/>
    <p:sldId id="275" r:id="rId9"/>
    <p:sldId id="277" r:id="rId10"/>
    <p:sldId id="278" r:id="rId11"/>
    <p:sldId id="307" r:id="rId12"/>
    <p:sldId id="279" r:id="rId13"/>
    <p:sldId id="280" r:id="rId14"/>
    <p:sldId id="281" r:id="rId15"/>
    <p:sldId id="308" r:id="rId16"/>
    <p:sldId id="282" r:id="rId17"/>
    <p:sldId id="309" r:id="rId18"/>
    <p:sldId id="310" r:id="rId19"/>
    <p:sldId id="311" r:id="rId20"/>
    <p:sldId id="284" r:id="rId21"/>
    <p:sldId id="288" r:id="rId22"/>
    <p:sldId id="285" r:id="rId23"/>
    <p:sldId id="286" r:id="rId24"/>
    <p:sldId id="287" r:id="rId25"/>
    <p:sldId id="289" r:id="rId26"/>
    <p:sldId id="291" r:id="rId27"/>
    <p:sldId id="292" r:id="rId28"/>
    <p:sldId id="306" r:id="rId29"/>
    <p:sldId id="295" r:id="rId30"/>
    <p:sldId id="257" r:id="rId31"/>
    <p:sldId id="259" r:id="rId32"/>
    <p:sldId id="261" r:id="rId33"/>
    <p:sldId id="264" r:id="rId34"/>
    <p:sldId id="296" r:id="rId35"/>
    <p:sldId id="265" r:id="rId36"/>
    <p:sldId id="266" r:id="rId37"/>
    <p:sldId id="267" r:id="rId38"/>
    <p:sldId id="268" r:id="rId39"/>
    <p:sldId id="271" r:id="rId40"/>
    <p:sldId id="270" r:id="rId41"/>
    <p:sldId id="27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5" autoAdjust="0"/>
    <p:restoredTop sz="94660"/>
  </p:normalViewPr>
  <p:slideViewPr>
    <p:cSldViewPr snapToGrid="0">
      <p:cViewPr varScale="1">
        <p:scale>
          <a:sx n="71" d="100"/>
          <a:sy n="71" d="100"/>
        </p:scale>
        <p:origin x="121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8F376-113D-4DFE-9D3D-4B4A59D9062F}" type="datetimeFigureOut">
              <a:rPr lang="en-MY" smtClean="0"/>
              <a:t>18/11/2019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ED8D9-AE80-4EB4-ABFC-DD5487194EFB}" type="slidenum">
              <a:rPr lang="en-MY" smtClean="0"/>
              <a:t>‹#›</a:t>
            </a:fld>
            <a:endParaRPr lang="en-MY"/>
          </a:p>
        </p:txBody>
      </p:sp>
    </p:spTree>
    <p:extLst>
      <p:ext uri="{BB962C8B-B14F-4D97-AF65-F5344CB8AC3E}">
        <p14:creationId xmlns:p14="http://schemas.microsoft.com/office/powerpoint/2010/main" val="421417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F8ED8D9-AE80-4EB4-ABFC-DD5487194EFB}" type="slidenum">
              <a:rPr lang="en-MY" smtClean="0"/>
              <a:t>19</a:t>
            </a:fld>
            <a:endParaRPr lang="en-MY"/>
          </a:p>
        </p:txBody>
      </p:sp>
    </p:spTree>
    <p:extLst>
      <p:ext uri="{BB962C8B-B14F-4D97-AF65-F5344CB8AC3E}">
        <p14:creationId xmlns:p14="http://schemas.microsoft.com/office/powerpoint/2010/main" val="319214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F8ED8D9-AE80-4EB4-ABFC-DD5487194EFB}" type="slidenum">
              <a:rPr lang="en-MY" smtClean="0"/>
              <a:t>22</a:t>
            </a:fld>
            <a:endParaRPr lang="en-MY"/>
          </a:p>
        </p:txBody>
      </p:sp>
    </p:spTree>
    <p:extLst>
      <p:ext uri="{BB962C8B-B14F-4D97-AF65-F5344CB8AC3E}">
        <p14:creationId xmlns:p14="http://schemas.microsoft.com/office/powerpoint/2010/main" val="281747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F8ED8D9-AE80-4EB4-ABFC-DD5487194EFB}" type="slidenum">
              <a:rPr lang="en-MY" smtClean="0"/>
              <a:t>23</a:t>
            </a:fld>
            <a:endParaRPr lang="en-MY"/>
          </a:p>
        </p:txBody>
      </p:sp>
    </p:spTree>
    <p:extLst>
      <p:ext uri="{BB962C8B-B14F-4D97-AF65-F5344CB8AC3E}">
        <p14:creationId xmlns:p14="http://schemas.microsoft.com/office/powerpoint/2010/main" val="71532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6A1B-87FC-4BCF-9FBA-986649A6B2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95AD5750-DC4C-448D-A721-C5CEBDF1C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38F343FC-46BF-42B2-9E5B-909ADD77348A}"/>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5" name="Footer Placeholder 4">
            <a:extLst>
              <a:ext uri="{FF2B5EF4-FFF2-40B4-BE49-F238E27FC236}">
                <a16:creationId xmlns:a16="http://schemas.microsoft.com/office/drawing/2014/main" id="{54488DD1-9855-4589-AD20-1F2DFE6EB01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F417FFF-6320-4ADD-A1D4-774CC82681DF}"/>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371671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8AFB-73A9-4384-872D-A7FEC67E8D5E}"/>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5778E33-8B18-4DD2-9A63-B5FFCFEAB7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419F43A-8A93-415C-9E9A-73C306E0B729}"/>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5" name="Footer Placeholder 4">
            <a:extLst>
              <a:ext uri="{FF2B5EF4-FFF2-40B4-BE49-F238E27FC236}">
                <a16:creationId xmlns:a16="http://schemas.microsoft.com/office/drawing/2014/main" id="{F9655F61-B298-4FF4-9E8D-DD592E954C5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20C925A-1BAF-44AE-86D9-124029D65F47}"/>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380369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74F4A-FB21-42F0-9384-82A0984FE3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E7B6F6C-FA50-4885-A039-24A721C161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292F418-5C80-424A-A641-12B6C7206F25}"/>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5" name="Footer Placeholder 4">
            <a:extLst>
              <a:ext uri="{FF2B5EF4-FFF2-40B4-BE49-F238E27FC236}">
                <a16:creationId xmlns:a16="http://schemas.microsoft.com/office/drawing/2014/main" id="{88ED27E3-4704-4EB7-9E63-EF944EA3E08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5DFD8D3-A83B-4EC3-B386-DD66A883A0F6}"/>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139073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AFF4-0719-409D-AE49-3832B28E23E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488CA460-2B57-4F9E-9065-295112929C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7CF6A00-D053-4B3F-B6C3-4443BC2A2E89}"/>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5" name="Footer Placeholder 4">
            <a:extLst>
              <a:ext uri="{FF2B5EF4-FFF2-40B4-BE49-F238E27FC236}">
                <a16:creationId xmlns:a16="http://schemas.microsoft.com/office/drawing/2014/main" id="{0DF7EE0E-F845-4143-B511-7B4238D40FF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C3B9E0C-3907-44A5-A894-1BC50F2607E4}"/>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342008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FAB2-F335-404D-8BA4-E73141237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3B34B8DA-FDB0-4A08-9FDC-CE940FEDF8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A7340B-B91F-4E7B-9F0A-F7D1CAA95ABA}"/>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5" name="Footer Placeholder 4">
            <a:extLst>
              <a:ext uri="{FF2B5EF4-FFF2-40B4-BE49-F238E27FC236}">
                <a16:creationId xmlns:a16="http://schemas.microsoft.com/office/drawing/2014/main" id="{616FE043-964A-47E9-A559-2EBAAB05F03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9EFB065-4D83-40B4-BB8E-71325F7E174A}"/>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426964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03E4-9483-49C4-B9D1-84093C24ADE7}"/>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671D477-87AC-476C-BC27-C8D380C1FE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4592A3F7-0DD9-4E20-BAD4-31DDD16CA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16A02FE-3E61-4B3B-B75F-6D5E700E5197}"/>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6" name="Footer Placeholder 5">
            <a:extLst>
              <a:ext uri="{FF2B5EF4-FFF2-40B4-BE49-F238E27FC236}">
                <a16:creationId xmlns:a16="http://schemas.microsoft.com/office/drawing/2014/main" id="{CDF06C7A-19AB-4EAD-9344-184A58F8188F}"/>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C56FDEF-B4C9-4B4C-A54A-C380BDF7256C}"/>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269374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DE51-28D9-4323-9C3D-65AFA14FEE27}"/>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C86261A-61CB-45B7-8A83-A660F6D15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7C39F2-0E7D-47B0-8199-ECFB745717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535B2D6-A8C4-408F-B141-003893E3C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F7C313-0A4A-4D92-A936-B3C33E0D9D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0575D467-C28C-43CC-922A-0CE70AA225BF}"/>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8" name="Footer Placeholder 7">
            <a:extLst>
              <a:ext uri="{FF2B5EF4-FFF2-40B4-BE49-F238E27FC236}">
                <a16:creationId xmlns:a16="http://schemas.microsoft.com/office/drawing/2014/main" id="{0EB4C8BA-250F-4FD1-8581-9330D5DDEC35}"/>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90A34BEC-BF51-4D8C-AE7D-3EE2F831349F}"/>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98112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4EA9-FDBD-4322-A963-7D483487DBB1}"/>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A87B6F58-B128-42A2-99B4-16FB91386EA6}"/>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4" name="Footer Placeholder 3">
            <a:extLst>
              <a:ext uri="{FF2B5EF4-FFF2-40B4-BE49-F238E27FC236}">
                <a16:creationId xmlns:a16="http://schemas.microsoft.com/office/drawing/2014/main" id="{6870CF9C-16FE-43B1-A4F7-2FAD3542A331}"/>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E70972BB-643C-4EDA-8758-0170C3829537}"/>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206252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99BC5-C71D-4890-A06C-D75F40DFB041}"/>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3" name="Footer Placeholder 2">
            <a:extLst>
              <a:ext uri="{FF2B5EF4-FFF2-40B4-BE49-F238E27FC236}">
                <a16:creationId xmlns:a16="http://schemas.microsoft.com/office/drawing/2014/main" id="{6052D427-8E0A-4EA5-ABCD-41DDEF303079}"/>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E0295027-78E8-46B3-8318-AEF38821FC54}"/>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73260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6198-6763-4285-9079-8D93C3E93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AA93C5C4-B605-40CE-A248-3D1A95FB8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2266B07D-86AD-4665-B183-ACA1CA219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8DAAD0-143C-462E-B62B-F709409778A7}"/>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6" name="Footer Placeholder 5">
            <a:extLst>
              <a:ext uri="{FF2B5EF4-FFF2-40B4-BE49-F238E27FC236}">
                <a16:creationId xmlns:a16="http://schemas.microsoft.com/office/drawing/2014/main" id="{697FA95C-DC4F-44B9-93A1-2BF0CE470F4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8C44780C-E27C-45C1-BA1E-9B6DA23B2DC3}"/>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377878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04D0-B25B-4D18-BD50-C056B7AB4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424FC6A5-067F-441D-9807-0A011734D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03E5BAC2-D457-42C8-8104-851ABB443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65119E-6DE3-4286-BA7C-72ACD03F9B9F}"/>
              </a:ext>
            </a:extLst>
          </p:cNvPr>
          <p:cNvSpPr>
            <a:spLocks noGrp="1"/>
          </p:cNvSpPr>
          <p:nvPr>
            <p:ph type="dt" sz="half" idx="10"/>
          </p:nvPr>
        </p:nvSpPr>
        <p:spPr/>
        <p:txBody>
          <a:bodyPr/>
          <a:lstStyle/>
          <a:p>
            <a:fld id="{1DF4DF33-FA95-493E-A356-6FD1EA0F4F3C}" type="datetimeFigureOut">
              <a:rPr lang="en-MY" smtClean="0"/>
              <a:t>18/11/2019</a:t>
            </a:fld>
            <a:endParaRPr lang="en-MY"/>
          </a:p>
        </p:txBody>
      </p:sp>
      <p:sp>
        <p:nvSpPr>
          <p:cNvPr id="6" name="Footer Placeholder 5">
            <a:extLst>
              <a:ext uri="{FF2B5EF4-FFF2-40B4-BE49-F238E27FC236}">
                <a16:creationId xmlns:a16="http://schemas.microsoft.com/office/drawing/2014/main" id="{55C2DEA0-73DA-481F-97ED-5ABD2F45876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FE458C9-8596-400C-B1BB-9B00EADBDD57}"/>
              </a:ext>
            </a:extLst>
          </p:cNvPr>
          <p:cNvSpPr>
            <a:spLocks noGrp="1"/>
          </p:cNvSpPr>
          <p:nvPr>
            <p:ph type="sldNum" sz="quarter" idx="12"/>
          </p:nvPr>
        </p:nvSpPr>
        <p:spPr/>
        <p:txBody>
          <a:bodyPr/>
          <a:lstStyle/>
          <a:p>
            <a:fld id="{6C194EAA-F5A9-4F80-80B8-A305C9424C62}" type="slidenum">
              <a:rPr lang="en-MY" smtClean="0"/>
              <a:t>‹#›</a:t>
            </a:fld>
            <a:endParaRPr lang="en-MY"/>
          </a:p>
        </p:txBody>
      </p:sp>
    </p:spTree>
    <p:extLst>
      <p:ext uri="{BB962C8B-B14F-4D97-AF65-F5344CB8AC3E}">
        <p14:creationId xmlns:p14="http://schemas.microsoft.com/office/powerpoint/2010/main" val="377919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FAE33-9F90-4194-B8B8-423FE09F2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4F5B9718-3C9F-4CE1-9E5E-47484761C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3206466-70B0-4ADF-A63E-B2D2951BF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4DF33-FA95-493E-A356-6FD1EA0F4F3C}" type="datetimeFigureOut">
              <a:rPr lang="en-MY" smtClean="0"/>
              <a:t>18/11/2019</a:t>
            </a:fld>
            <a:endParaRPr lang="en-MY"/>
          </a:p>
        </p:txBody>
      </p:sp>
      <p:sp>
        <p:nvSpPr>
          <p:cNvPr id="5" name="Footer Placeholder 4">
            <a:extLst>
              <a:ext uri="{FF2B5EF4-FFF2-40B4-BE49-F238E27FC236}">
                <a16:creationId xmlns:a16="http://schemas.microsoft.com/office/drawing/2014/main" id="{3FF28D19-6948-4B87-B82E-D3290AE93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D1BD83D2-AADD-4F02-BDA3-76F44CF29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94EAA-F5A9-4F80-80B8-A305C9424C62}" type="slidenum">
              <a:rPr lang="en-MY" smtClean="0"/>
              <a:t>‹#›</a:t>
            </a:fld>
            <a:endParaRPr lang="en-MY"/>
          </a:p>
        </p:txBody>
      </p:sp>
    </p:spTree>
    <p:extLst>
      <p:ext uri="{BB962C8B-B14F-4D97-AF65-F5344CB8AC3E}">
        <p14:creationId xmlns:p14="http://schemas.microsoft.com/office/powerpoint/2010/main" val="38009340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ED3D-EFCC-4128-A3F8-F5887E26935C}"/>
              </a:ext>
            </a:extLst>
          </p:cNvPr>
          <p:cNvSpPr>
            <a:spLocks noGrp="1"/>
          </p:cNvSpPr>
          <p:nvPr>
            <p:ph type="ctrTitle"/>
          </p:nvPr>
        </p:nvSpPr>
        <p:spPr>
          <a:xfrm>
            <a:off x="675250" y="1778277"/>
            <a:ext cx="11197883" cy="3329581"/>
          </a:xfrm>
        </p:spPr>
        <p:txBody>
          <a:bodyPr/>
          <a:lstStyle/>
          <a:p>
            <a:r>
              <a:rPr lang="en-US" dirty="0">
                <a:latin typeface="Cabin Sketch" panose="020B0503050202020004" pitchFamily="34" charset="0"/>
              </a:rPr>
              <a:t>CHAPTER 14: </a:t>
            </a:r>
            <a:br>
              <a:rPr lang="en-US" dirty="0">
                <a:latin typeface="Cabin Sketch" panose="020B0503050202020004" pitchFamily="34" charset="0"/>
              </a:rPr>
            </a:br>
            <a:r>
              <a:rPr lang="en-US" dirty="0">
                <a:latin typeface="Cabin Sketch" panose="020B0503050202020004" pitchFamily="34" charset="0"/>
              </a:rPr>
              <a:t>MOMENTUM II </a:t>
            </a:r>
            <a:br>
              <a:rPr lang="en-US" dirty="0">
                <a:latin typeface="Cabin Sketch" panose="020B0503050202020004" pitchFamily="34" charset="0"/>
              </a:rPr>
            </a:br>
            <a:r>
              <a:rPr lang="en-US" dirty="0">
                <a:latin typeface="Cabin Sketch" panose="020B0503050202020004" pitchFamily="34" charset="0"/>
              </a:rPr>
              <a:t>(INDIVIDUAL INDICATORS)</a:t>
            </a:r>
            <a:endParaRPr lang="en-MY" dirty="0">
              <a:latin typeface="Cabin Sketch" panose="020B0503050202020004" pitchFamily="34" charset="0"/>
            </a:endParaRPr>
          </a:p>
        </p:txBody>
      </p:sp>
    </p:spTree>
    <p:extLst>
      <p:ext uri="{BB962C8B-B14F-4D97-AF65-F5344CB8AC3E}">
        <p14:creationId xmlns:p14="http://schemas.microsoft.com/office/powerpoint/2010/main" val="427620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map&#10;&#10;Description generated with high confidence">
            <a:extLst>
              <a:ext uri="{FF2B5EF4-FFF2-40B4-BE49-F238E27FC236}">
                <a16:creationId xmlns:a16="http://schemas.microsoft.com/office/drawing/2014/main" id="{7BB922A0-A9C6-4F53-80CB-D3C3E107C8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498" y="844061"/>
            <a:ext cx="9791114" cy="5444197"/>
          </a:xfrm>
        </p:spPr>
      </p:pic>
    </p:spTree>
    <p:extLst>
      <p:ext uri="{BB962C8B-B14F-4D97-AF65-F5344CB8AC3E}">
        <p14:creationId xmlns:p14="http://schemas.microsoft.com/office/powerpoint/2010/main" val="100351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FC13EF-ED1E-4FD9-AFCC-8841C09ABE0D}"/>
              </a:ext>
            </a:extLst>
          </p:cNvPr>
          <p:cNvSpPr>
            <a:spLocks noGrp="1"/>
          </p:cNvSpPr>
          <p:nvPr>
            <p:ph type="title"/>
          </p:nvPr>
        </p:nvSpPr>
        <p:spPr>
          <a:xfrm>
            <a:off x="15722" y="131832"/>
            <a:ext cx="12192000" cy="1030585"/>
          </a:xfrm>
        </p:spPr>
        <p:txBody>
          <a:bodyPr>
            <a:normAutofit fontScale="90000"/>
          </a:bodyPr>
          <a:lstStyle/>
          <a:p>
            <a:pPr algn="ctr"/>
            <a:r>
              <a:rPr lang="en-MY" b="1" dirty="0">
                <a:solidFill>
                  <a:srgbClr val="C00000"/>
                </a:solidFill>
              </a:rPr>
              <a:t>MOMENTUM INDICATOR 4</a:t>
            </a:r>
            <a:r>
              <a:rPr lang="en-MY" b="1" dirty="0">
                <a:solidFill>
                  <a:srgbClr val="00B0F0"/>
                </a:solidFill>
              </a:rPr>
              <a:t>:</a:t>
            </a:r>
            <a:br>
              <a:rPr lang="en-MY" b="1" dirty="0">
                <a:solidFill>
                  <a:srgbClr val="00B0F0"/>
                </a:solidFill>
              </a:rPr>
            </a:br>
            <a:r>
              <a:rPr lang="en-MY" b="1" dirty="0">
                <a:solidFill>
                  <a:srgbClr val="00B0F0"/>
                </a:solidFill>
              </a:rPr>
              <a:t>STOCHASTICS &amp; Slowed Stochastic</a:t>
            </a:r>
          </a:p>
        </p:txBody>
      </p:sp>
      <p:pic>
        <p:nvPicPr>
          <p:cNvPr id="5" name="Picture 4">
            <a:extLst>
              <a:ext uri="{FF2B5EF4-FFF2-40B4-BE49-F238E27FC236}">
                <a16:creationId xmlns:a16="http://schemas.microsoft.com/office/drawing/2014/main" id="{0D649D84-C498-4247-A814-5A0ED48241C8}"/>
              </a:ext>
            </a:extLst>
          </p:cNvPr>
          <p:cNvPicPr>
            <a:picLocks noChangeAspect="1"/>
          </p:cNvPicPr>
          <p:nvPr/>
        </p:nvPicPr>
        <p:blipFill rotWithShape="1">
          <a:blip r:embed="rId2"/>
          <a:srcRect l="10564" t="13476" r="1533" b="10968"/>
          <a:stretch/>
        </p:blipFill>
        <p:spPr>
          <a:xfrm>
            <a:off x="5006326" y="1280566"/>
            <a:ext cx="3647768" cy="2046052"/>
          </a:xfrm>
          <a:prstGeom prst="rect">
            <a:avLst/>
          </a:prstGeom>
        </p:spPr>
      </p:pic>
      <p:pic>
        <p:nvPicPr>
          <p:cNvPr id="6" name="Picture 5">
            <a:extLst>
              <a:ext uri="{FF2B5EF4-FFF2-40B4-BE49-F238E27FC236}">
                <a16:creationId xmlns:a16="http://schemas.microsoft.com/office/drawing/2014/main" id="{5A03D1AC-97CE-458A-8960-C42A3540CB61}"/>
              </a:ext>
            </a:extLst>
          </p:cNvPr>
          <p:cNvPicPr>
            <a:picLocks noChangeAspect="1"/>
          </p:cNvPicPr>
          <p:nvPr/>
        </p:nvPicPr>
        <p:blipFill rotWithShape="1">
          <a:blip r:embed="rId3"/>
          <a:srcRect t="72231"/>
          <a:stretch/>
        </p:blipFill>
        <p:spPr>
          <a:xfrm>
            <a:off x="0" y="3444767"/>
            <a:ext cx="11720052" cy="3429000"/>
          </a:xfrm>
          <a:prstGeom prst="rect">
            <a:avLst/>
          </a:prstGeom>
        </p:spPr>
      </p:pic>
      <p:sp>
        <p:nvSpPr>
          <p:cNvPr id="7" name="Rectangle 6">
            <a:extLst>
              <a:ext uri="{FF2B5EF4-FFF2-40B4-BE49-F238E27FC236}">
                <a16:creationId xmlns:a16="http://schemas.microsoft.com/office/drawing/2014/main" id="{CC3486D2-17B5-4998-BEC2-A0637A00A128}"/>
              </a:ext>
            </a:extLst>
          </p:cNvPr>
          <p:cNvSpPr/>
          <p:nvPr/>
        </p:nvSpPr>
        <p:spPr>
          <a:xfrm>
            <a:off x="280379" y="1458252"/>
            <a:ext cx="4557092" cy="1785104"/>
          </a:xfrm>
          <a:prstGeom prst="rect">
            <a:avLst/>
          </a:prstGeom>
        </p:spPr>
        <p:txBody>
          <a:bodyPr wrap="square">
            <a:spAutoFit/>
          </a:bodyPr>
          <a:lstStyle/>
          <a:p>
            <a:pPr marL="285750" indent="-285750" algn="just">
              <a:buFont typeface="Wingdings" panose="05000000000000000000" pitchFamily="2" charset="2"/>
              <a:buChar char="ü"/>
            </a:pPr>
            <a:r>
              <a:rPr lang="en-MY" sz="2000" dirty="0"/>
              <a:t>Momentum based Oscillator that help to identify the overbought and oversold area in the market.</a:t>
            </a:r>
          </a:p>
          <a:p>
            <a:pPr marL="285750" indent="-285750" algn="just">
              <a:buFont typeface="Wingdings" panose="05000000000000000000" pitchFamily="2" charset="2"/>
              <a:buChar char="ü"/>
            </a:pPr>
            <a:endParaRPr lang="en-MY" sz="1000" dirty="0"/>
          </a:p>
          <a:p>
            <a:pPr marL="285750" indent="-285750" algn="just">
              <a:buFont typeface="Wingdings" panose="05000000000000000000" pitchFamily="2" charset="2"/>
              <a:buChar char="ü"/>
            </a:pPr>
            <a:r>
              <a:rPr lang="en-MY" sz="2000" dirty="0"/>
              <a:t>Identify where the market is moving over the longer term.</a:t>
            </a:r>
          </a:p>
        </p:txBody>
      </p:sp>
      <p:pic>
        <p:nvPicPr>
          <p:cNvPr id="2" name="Picture 1">
            <a:extLst>
              <a:ext uri="{FF2B5EF4-FFF2-40B4-BE49-F238E27FC236}">
                <a16:creationId xmlns:a16="http://schemas.microsoft.com/office/drawing/2014/main" id="{C4599CA4-D108-41BD-BC9A-1B15EC434372}"/>
              </a:ext>
            </a:extLst>
          </p:cNvPr>
          <p:cNvPicPr>
            <a:picLocks noChangeAspect="1"/>
          </p:cNvPicPr>
          <p:nvPr/>
        </p:nvPicPr>
        <p:blipFill>
          <a:blip r:embed="rId4"/>
          <a:stretch>
            <a:fillRect/>
          </a:stretch>
        </p:blipFill>
        <p:spPr>
          <a:xfrm>
            <a:off x="8738641" y="1149297"/>
            <a:ext cx="3246882" cy="2177321"/>
          </a:xfrm>
          <a:prstGeom prst="rect">
            <a:avLst/>
          </a:prstGeom>
        </p:spPr>
      </p:pic>
    </p:spTree>
    <p:extLst>
      <p:ext uri="{BB962C8B-B14F-4D97-AF65-F5344CB8AC3E}">
        <p14:creationId xmlns:p14="http://schemas.microsoft.com/office/powerpoint/2010/main" val="223285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632B-ECA7-4D37-B2C3-1885B44B9D9C}"/>
              </a:ext>
            </a:extLst>
          </p:cNvPr>
          <p:cNvSpPr>
            <a:spLocks noGrp="1"/>
          </p:cNvSpPr>
          <p:nvPr>
            <p:ph type="title"/>
          </p:nvPr>
        </p:nvSpPr>
        <p:spPr>
          <a:xfrm>
            <a:off x="646111" y="215153"/>
            <a:ext cx="5905296" cy="980599"/>
          </a:xfrm>
        </p:spPr>
        <p:txBody>
          <a:bodyPr>
            <a:normAutofit/>
          </a:bodyPr>
          <a:lstStyle/>
          <a:p>
            <a:r>
              <a:rPr lang="en-US" sz="6000" b="1" dirty="0">
                <a:solidFill>
                  <a:srgbClr val="C00000"/>
                </a:solidFill>
              </a:rPr>
              <a:t>STOCHASTICS</a:t>
            </a:r>
            <a:endParaRPr lang="en-MY" sz="6000" b="1" dirty="0">
              <a:solidFill>
                <a:srgbClr val="C00000"/>
              </a:solidFill>
            </a:endParaRPr>
          </a:p>
        </p:txBody>
      </p:sp>
      <p:sp>
        <p:nvSpPr>
          <p:cNvPr id="3" name="Content Placeholder 2">
            <a:extLst>
              <a:ext uri="{FF2B5EF4-FFF2-40B4-BE49-F238E27FC236}">
                <a16:creationId xmlns:a16="http://schemas.microsoft.com/office/drawing/2014/main" id="{55B341DC-FE5F-4CD0-BFE2-54DBCCA4F2F1}"/>
              </a:ext>
            </a:extLst>
          </p:cNvPr>
          <p:cNvSpPr>
            <a:spLocks noGrp="1"/>
          </p:cNvSpPr>
          <p:nvPr>
            <p:ph idx="1"/>
          </p:nvPr>
        </p:nvSpPr>
        <p:spPr>
          <a:xfrm>
            <a:off x="393895" y="1195753"/>
            <a:ext cx="11151993" cy="3485577"/>
          </a:xfrm>
        </p:spPr>
        <p:txBody>
          <a:bodyPr>
            <a:normAutofit fontScale="92500"/>
          </a:bodyPr>
          <a:lstStyle/>
          <a:p>
            <a:pPr algn="just">
              <a:lnSpc>
                <a:spcPct val="110000"/>
              </a:lnSpc>
            </a:pPr>
            <a:r>
              <a:rPr lang="en-US" sz="2000" dirty="0"/>
              <a:t>Invented by </a:t>
            </a:r>
            <a:r>
              <a:rPr lang="en-US" sz="2000" dirty="0">
                <a:solidFill>
                  <a:srgbClr val="C00000"/>
                </a:solidFill>
              </a:rPr>
              <a:t>George Lane: </a:t>
            </a:r>
            <a:r>
              <a:rPr lang="en-US" sz="2000" dirty="0"/>
              <a:t>Standard formula uses very </a:t>
            </a:r>
            <a:r>
              <a:rPr lang="en-US" sz="2000" dirty="0">
                <a:solidFill>
                  <a:srgbClr val="C00000"/>
                </a:solidFill>
              </a:rPr>
              <a:t>short term time spans</a:t>
            </a:r>
            <a:r>
              <a:rPr lang="en-US" sz="2000" dirty="0"/>
              <a:t>. </a:t>
            </a:r>
          </a:p>
          <a:p>
            <a:pPr algn="just">
              <a:lnSpc>
                <a:spcPct val="110000"/>
              </a:lnSpc>
            </a:pPr>
            <a:r>
              <a:rPr lang="en-US" sz="2000" dirty="0"/>
              <a:t>T</a:t>
            </a:r>
            <a:r>
              <a:rPr lang="en-US" sz="2000" dirty="0">
                <a:solidFill>
                  <a:srgbClr val="C00000"/>
                </a:solidFill>
              </a:rPr>
              <a:t>heory: </a:t>
            </a:r>
            <a:r>
              <a:rPr lang="en-US" sz="2000" dirty="0"/>
              <a:t> </a:t>
            </a:r>
            <a:r>
              <a:rPr lang="en-US" sz="2000" dirty="0">
                <a:solidFill>
                  <a:srgbClr val="C00000"/>
                </a:solidFill>
              </a:rPr>
              <a:t>prices tend to close near the upper end of a trading range during an uptrend. </a:t>
            </a:r>
            <a:r>
              <a:rPr lang="en-US" sz="2000" dirty="0"/>
              <a:t>As the trend matures, the tendency for prices to close away from the high of the session becomes pronounced. In a downward-moving market, the reverse conditions hold true. </a:t>
            </a:r>
          </a:p>
          <a:p>
            <a:pPr algn="just">
              <a:lnSpc>
                <a:spcPct val="110000"/>
              </a:lnSpc>
            </a:pPr>
            <a:r>
              <a:rPr lang="en-US" sz="2000" dirty="0"/>
              <a:t>Measure: Attempts to </a:t>
            </a:r>
            <a:r>
              <a:rPr lang="en-US" sz="2000" dirty="0">
                <a:solidFill>
                  <a:srgbClr val="C00000"/>
                </a:solidFill>
              </a:rPr>
              <a:t>measure</a:t>
            </a:r>
            <a:r>
              <a:rPr lang="en-US" sz="2000" dirty="0"/>
              <a:t> the points in a rising trend at which the closing prices tend to cluster around the lows for the period in question, and vice versa, since these are the conditions that signal </a:t>
            </a:r>
            <a:r>
              <a:rPr lang="en-US" sz="2000" dirty="0">
                <a:solidFill>
                  <a:srgbClr val="C00000"/>
                </a:solidFill>
              </a:rPr>
              <a:t>trend reversals</a:t>
            </a:r>
            <a:r>
              <a:rPr lang="en-US" sz="2000" dirty="0"/>
              <a:t>. </a:t>
            </a:r>
          </a:p>
          <a:p>
            <a:pPr algn="just">
              <a:lnSpc>
                <a:spcPct val="110000"/>
              </a:lnSpc>
            </a:pPr>
            <a:r>
              <a:rPr lang="en-US" sz="2000" dirty="0"/>
              <a:t>It is plotted as two lines: </a:t>
            </a:r>
          </a:p>
          <a:p>
            <a:pPr lvl="1" algn="just">
              <a:lnSpc>
                <a:spcPct val="110000"/>
              </a:lnSpc>
            </a:pPr>
            <a:r>
              <a:rPr lang="en-US" sz="1900" dirty="0"/>
              <a:t>the %K line and the %D line</a:t>
            </a:r>
            <a:r>
              <a:rPr lang="en-US" sz="1900" i="1" dirty="0"/>
              <a:t>. </a:t>
            </a:r>
          </a:p>
          <a:p>
            <a:pPr lvl="1" algn="just">
              <a:lnSpc>
                <a:spcPct val="110000"/>
              </a:lnSpc>
            </a:pPr>
            <a:r>
              <a:rPr lang="en-US" sz="1900" dirty="0"/>
              <a:t>The </a:t>
            </a:r>
            <a:r>
              <a:rPr lang="en-US" sz="1900" dirty="0">
                <a:solidFill>
                  <a:srgbClr val="C00000"/>
                </a:solidFill>
              </a:rPr>
              <a:t>%D line is the one that provides the major signals </a:t>
            </a:r>
            <a:r>
              <a:rPr lang="en-US" sz="1900" dirty="0"/>
              <a:t>and is, </a:t>
            </a:r>
            <a:r>
              <a:rPr lang="en-MY" sz="1900" dirty="0"/>
              <a:t>therefore, more important.</a:t>
            </a:r>
          </a:p>
        </p:txBody>
      </p:sp>
      <p:pic>
        <p:nvPicPr>
          <p:cNvPr id="4" name="Picture 3">
            <a:extLst>
              <a:ext uri="{FF2B5EF4-FFF2-40B4-BE49-F238E27FC236}">
                <a16:creationId xmlns:a16="http://schemas.microsoft.com/office/drawing/2014/main" id="{9B24F302-C43C-4ED3-9CBF-4AB26D1D1C04}"/>
              </a:ext>
            </a:extLst>
          </p:cNvPr>
          <p:cNvPicPr>
            <a:picLocks noChangeAspect="1"/>
          </p:cNvPicPr>
          <p:nvPr/>
        </p:nvPicPr>
        <p:blipFill>
          <a:blip r:embed="rId2"/>
          <a:stretch>
            <a:fillRect/>
          </a:stretch>
        </p:blipFill>
        <p:spPr>
          <a:xfrm>
            <a:off x="-69574" y="4681330"/>
            <a:ext cx="12261574" cy="2276061"/>
          </a:xfrm>
          <a:prstGeom prst="rect">
            <a:avLst/>
          </a:prstGeom>
        </p:spPr>
      </p:pic>
    </p:spTree>
    <p:extLst>
      <p:ext uri="{BB962C8B-B14F-4D97-AF65-F5344CB8AC3E}">
        <p14:creationId xmlns:p14="http://schemas.microsoft.com/office/powerpoint/2010/main" val="301912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A97E7-9D48-4A43-A0F6-CF99B2B80F5B}"/>
              </a:ext>
            </a:extLst>
          </p:cNvPr>
          <p:cNvSpPr>
            <a:spLocks noGrp="1"/>
          </p:cNvSpPr>
          <p:nvPr>
            <p:ph idx="1"/>
          </p:nvPr>
        </p:nvSpPr>
        <p:spPr>
          <a:xfrm>
            <a:off x="209956" y="271262"/>
            <a:ext cx="11755902" cy="4644867"/>
          </a:xfrm>
        </p:spPr>
        <p:txBody>
          <a:bodyPr>
            <a:noAutofit/>
          </a:bodyPr>
          <a:lstStyle/>
          <a:p>
            <a:pPr algn="just">
              <a:lnSpc>
                <a:spcPct val="100000"/>
              </a:lnSpc>
            </a:pPr>
            <a:r>
              <a:rPr lang="en-US" sz="2400" dirty="0"/>
              <a:t>The formula for calculation of %K is:</a:t>
            </a:r>
          </a:p>
          <a:p>
            <a:pPr lvl="1" algn="just">
              <a:lnSpc>
                <a:spcPct val="100000"/>
              </a:lnSpc>
            </a:pPr>
            <a:r>
              <a:rPr lang="en-US" sz="1800" dirty="0"/>
              <a:t>where </a:t>
            </a:r>
            <a:r>
              <a:rPr lang="en-US" sz="1800" i="1" dirty="0"/>
              <a:t>C </a:t>
            </a:r>
            <a:r>
              <a:rPr lang="en-US" sz="1800" dirty="0"/>
              <a:t>is the most recent close, </a:t>
            </a:r>
            <a:r>
              <a:rPr lang="en-US" sz="1800" i="1" dirty="0"/>
              <a:t>L</a:t>
            </a:r>
            <a:r>
              <a:rPr lang="en-US" sz="1800" dirty="0"/>
              <a:t>5 is the lowest low for the last five trading periods, and </a:t>
            </a:r>
            <a:r>
              <a:rPr lang="en-US" sz="1800" i="1" dirty="0"/>
              <a:t>H</a:t>
            </a:r>
            <a:r>
              <a:rPr lang="en-US" sz="1800" dirty="0"/>
              <a:t>5 is the highest high for the same five trading periods.</a:t>
            </a:r>
          </a:p>
          <a:p>
            <a:pPr algn="just">
              <a:lnSpc>
                <a:spcPct val="100000"/>
              </a:lnSpc>
            </a:pPr>
            <a:r>
              <a:rPr lang="en-US" sz="2400" dirty="0"/>
              <a:t>Remember that the calculation of stochastic indicators differs from that of most other momentum indicators in that it requires high, low, and closing </a:t>
            </a:r>
            <a:r>
              <a:rPr lang="en-MY" sz="2400" dirty="0"/>
              <a:t>data for the calculation.</a:t>
            </a:r>
          </a:p>
          <a:p>
            <a:pPr algn="just">
              <a:lnSpc>
                <a:spcPct val="100000"/>
              </a:lnSpc>
            </a:pPr>
            <a:r>
              <a:rPr lang="en-US" sz="2400" dirty="0"/>
              <a:t>The stochastic formula is similar to the RSI in that the plots can never exceed 0 or 100, but in this case, it </a:t>
            </a:r>
            <a:r>
              <a:rPr lang="en-US" sz="2400" dirty="0">
                <a:solidFill>
                  <a:srgbClr val="C00000"/>
                </a:solidFill>
              </a:rPr>
              <a:t>measures the closing price in relation to the total price range for a selected number of periods. </a:t>
            </a:r>
          </a:p>
          <a:p>
            <a:pPr algn="just">
              <a:lnSpc>
                <a:spcPct val="100000"/>
              </a:lnSpc>
            </a:pPr>
            <a:r>
              <a:rPr lang="en-US" sz="2400" dirty="0"/>
              <a:t>Reading: </a:t>
            </a:r>
          </a:p>
          <a:p>
            <a:pPr marL="457200" indent="-192088" algn="just">
              <a:lnSpc>
                <a:spcPct val="100000"/>
              </a:lnSpc>
              <a:buFont typeface="+mj-lt"/>
              <a:buAutoNum type="arabicParenR"/>
            </a:pPr>
            <a:r>
              <a:rPr lang="en-US" sz="2400" dirty="0"/>
              <a:t>   in excess of 80 would put the closing price for the period near the top of the range,</a:t>
            </a:r>
          </a:p>
          <a:p>
            <a:pPr marL="457200" indent="-192088" algn="just">
              <a:lnSpc>
                <a:spcPct val="100000"/>
              </a:lnSpc>
              <a:buFont typeface="+mj-lt"/>
              <a:buAutoNum type="arabicParenR"/>
            </a:pPr>
            <a:r>
              <a:rPr lang="en-US" sz="2400" dirty="0"/>
              <a:t>   a low reading under 20 would put it near the bottom of the range</a:t>
            </a:r>
            <a:r>
              <a:rPr lang="en-US" sz="1800" dirty="0"/>
              <a:t>.</a:t>
            </a:r>
            <a:endParaRPr lang="en-MY" sz="1800" dirty="0"/>
          </a:p>
        </p:txBody>
      </p:sp>
      <p:pic>
        <p:nvPicPr>
          <p:cNvPr id="5" name="Picture 4">
            <a:extLst>
              <a:ext uri="{FF2B5EF4-FFF2-40B4-BE49-F238E27FC236}">
                <a16:creationId xmlns:a16="http://schemas.microsoft.com/office/drawing/2014/main" id="{9DFEA79C-D1F3-4039-BA80-6E5FDE0DE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586" y="271261"/>
            <a:ext cx="4023352" cy="406988"/>
          </a:xfrm>
          <a:prstGeom prst="rect">
            <a:avLst/>
          </a:prstGeom>
          <a:ln>
            <a:solidFill>
              <a:schemeClr val="accent1"/>
            </a:solidFill>
          </a:ln>
        </p:spPr>
      </p:pic>
      <p:pic>
        <p:nvPicPr>
          <p:cNvPr id="2" name="Picture 1">
            <a:extLst>
              <a:ext uri="{FF2B5EF4-FFF2-40B4-BE49-F238E27FC236}">
                <a16:creationId xmlns:a16="http://schemas.microsoft.com/office/drawing/2014/main" id="{BB8CFC64-0574-4B66-A486-6F374150CDB9}"/>
              </a:ext>
            </a:extLst>
          </p:cNvPr>
          <p:cNvPicPr>
            <a:picLocks noChangeAspect="1"/>
          </p:cNvPicPr>
          <p:nvPr/>
        </p:nvPicPr>
        <p:blipFill>
          <a:blip r:embed="rId3"/>
          <a:stretch>
            <a:fillRect/>
          </a:stretch>
        </p:blipFill>
        <p:spPr>
          <a:xfrm>
            <a:off x="0" y="4916128"/>
            <a:ext cx="12192000" cy="1941871"/>
          </a:xfrm>
          <a:prstGeom prst="rect">
            <a:avLst/>
          </a:prstGeom>
        </p:spPr>
      </p:pic>
    </p:spTree>
    <p:extLst>
      <p:ext uri="{BB962C8B-B14F-4D97-AF65-F5344CB8AC3E}">
        <p14:creationId xmlns:p14="http://schemas.microsoft.com/office/powerpoint/2010/main" val="378061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130DE-2BFF-4998-B4DB-627E8F5D73D9}"/>
              </a:ext>
            </a:extLst>
          </p:cNvPr>
          <p:cNvSpPr>
            <a:spLocks noGrp="1"/>
          </p:cNvSpPr>
          <p:nvPr>
            <p:ph idx="1"/>
          </p:nvPr>
        </p:nvSpPr>
        <p:spPr>
          <a:xfrm>
            <a:off x="562860" y="345792"/>
            <a:ext cx="11211950" cy="4399629"/>
          </a:xfrm>
        </p:spPr>
        <p:txBody>
          <a:bodyPr>
            <a:normAutofit fontScale="70000" lnSpcReduction="20000"/>
          </a:bodyPr>
          <a:lstStyle/>
          <a:p>
            <a:pPr algn="just">
              <a:lnSpc>
                <a:spcPct val="110000"/>
              </a:lnSpc>
            </a:pPr>
            <a:r>
              <a:rPr lang="en-US" dirty="0"/>
              <a:t>The second line, %D, is a smoothed version of the %K line</a:t>
            </a:r>
            <a:r>
              <a:rPr lang="en-US" i="1" dirty="0"/>
              <a:t>. </a:t>
            </a:r>
            <a:r>
              <a:rPr lang="en-US" dirty="0"/>
              <a:t>The normal value is three periods. The %D formula is as follows:</a:t>
            </a:r>
          </a:p>
          <a:p>
            <a:pPr lvl="1" algn="just">
              <a:lnSpc>
                <a:spcPct val="110000"/>
              </a:lnSpc>
            </a:pPr>
            <a:r>
              <a:rPr lang="en-US" dirty="0"/>
              <a:t>where </a:t>
            </a:r>
            <a:r>
              <a:rPr lang="en-US" i="1" dirty="0"/>
              <a:t>H</a:t>
            </a:r>
            <a:r>
              <a:rPr lang="en-US" dirty="0"/>
              <a:t>3 is the three-period sum of (C – </a:t>
            </a:r>
            <a:r>
              <a:rPr lang="en-US" i="1" dirty="0"/>
              <a:t>L</a:t>
            </a:r>
            <a:r>
              <a:rPr lang="en-US" dirty="0"/>
              <a:t>5) and </a:t>
            </a:r>
          </a:p>
          <a:p>
            <a:pPr lvl="1" algn="just">
              <a:lnSpc>
                <a:spcPct val="110000"/>
              </a:lnSpc>
            </a:pPr>
            <a:r>
              <a:rPr lang="en-US" i="1" dirty="0"/>
              <a:t>L</a:t>
            </a:r>
            <a:r>
              <a:rPr lang="en-US" dirty="0"/>
              <a:t>3 is the three-period </a:t>
            </a:r>
            <a:r>
              <a:rPr lang="en-MY" dirty="0"/>
              <a:t>sum of (</a:t>
            </a:r>
            <a:r>
              <a:rPr lang="en-MY" i="1" dirty="0"/>
              <a:t>H</a:t>
            </a:r>
            <a:r>
              <a:rPr lang="en-MY" dirty="0"/>
              <a:t>5 – </a:t>
            </a:r>
            <a:r>
              <a:rPr lang="en-MY" i="1" dirty="0"/>
              <a:t>L</a:t>
            </a:r>
            <a:r>
              <a:rPr lang="en-MY" dirty="0"/>
              <a:t>5).</a:t>
            </a:r>
          </a:p>
          <a:p>
            <a:pPr algn="just">
              <a:lnSpc>
                <a:spcPct val="110000"/>
              </a:lnSpc>
            </a:pPr>
            <a:r>
              <a:rPr lang="en-US" dirty="0"/>
              <a:t>The momentum indicator that results from these calculations is two lines that fluctuate between 0 and 100. The %K line is usually plotted as a solid line</a:t>
            </a:r>
            <a:r>
              <a:rPr lang="en-US" i="1" dirty="0"/>
              <a:t>, </a:t>
            </a:r>
            <a:r>
              <a:rPr lang="en-US" dirty="0"/>
              <a:t>while the slower %D line is usually plotted as a dashed line.</a:t>
            </a:r>
          </a:p>
          <a:p>
            <a:pPr algn="just">
              <a:lnSpc>
                <a:spcPct val="110000"/>
              </a:lnSpc>
            </a:pPr>
            <a:r>
              <a:rPr lang="en-US" dirty="0"/>
              <a:t>The popularity of the stochastic indicator can no doubt be explained by the </a:t>
            </a:r>
            <a:r>
              <a:rPr lang="en-US" dirty="0">
                <a:solidFill>
                  <a:srgbClr val="C00000"/>
                </a:solidFill>
              </a:rPr>
              <a:t>smooth manner in which it moves from an overbought to an oversold condition</a:t>
            </a:r>
            <a:r>
              <a:rPr lang="en-US" dirty="0"/>
              <a:t>, lulling a trader into feeling that price trends are much more orderly than would appear from an observation of an RSI or an ROC indicator.</a:t>
            </a:r>
          </a:p>
          <a:p>
            <a:pPr algn="just">
              <a:lnSpc>
                <a:spcPct val="110000"/>
              </a:lnSpc>
            </a:pPr>
            <a:r>
              <a:rPr lang="en-MY" dirty="0"/>
              <a:t>Longer-term time frames, used on monthly and weekly charts, ap pear to work much better than the shorter-term stochastics used on daily futures charts.</a:t>
            </a:r>
          </a:p>
        </p:txBody>
      </p:sp>
      <p:pic>
        <p:nvPicPr>
          <p:cNvPr id="5" name="Picture 4" descr="A close up of a logo&#10;&#10;Description generated with high confidence">
            <a:extLst>
              <a:ext uri="{FF2B5EF4-FFF2-40B4-BE49-F238E27FC236}">
                <a16:creationId xmlns:a16="http://schemas.microsoft.com/office/drawing/2014/main" id="{7F29B7E9-BCA1-48D0-AE8A-C0E9954E4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168" y="961032"/>
            <a:ext cx="3655263" cy="533471"/>
          </a:xfrm>
          <a:prstGeom prst="rect">
            <a:avLst/>
          </a:prstGeom>
          <a:ln>
            <a:solidFill>
              <a:schemeClr val="accent1"/>
            </a:solidFill>
          </a:ln>
        </p:spPr>
      </p:pic>
      <p:pic>
        <p:nvPicPr>
          <p:cNvPr id="2" name="Picture 1">
            <a:extLst>
              <a:ext uri="{FF2B5EF4-FFF2-40B4-BE49-F238E27FC236}">
                <a16:creationId xmlns:a16="http://schemas.microsoft.com/office/drawing/2014/main" id="{CC7622E4-9E2F-442F-A3CF-A7746DA246CB}"/>
              </a:ext>
            </a:extLst>
          </p:cNvPr>
          <p:cNvPicPr>
            <a:picLocks noChangeAspect="1"/>
          </p:cNvPicPr>
          <p:nvPr/>
        </p:nvPicPr>
        <p:blipFill>
          <a:blip r:embed="rId3"/>
          <a:stretch>
            <a:fillRect/>
          </a:stretch>
        </p:blipFill>
        <p:spPr>
          <a:xfrm>
            <a:off x="0" y="4596630"/>
            <a:ext cx="12192000" cy="2261370"/>
          </a:xfrm>
          <a:prstGeom prst="rect">
            <a:avLst/>
          </a:prstGeom>
        </p:spPr>
      </p:pic>
    </p:spTree>
    <p:extLst>
      <p:ext uri="{BB962C8B-B14F-4D97-AF65-F5344CB8AC3E}">
        <p14:creationId xmlns:p14="http://schemas.microsoft.com/office/powerpoint/2010/main" val="179894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130DE-2BFF-4998-B4DB-627E8F5D73D9}"/>
              </a:ext>
            </a:extLst>
          </p:cNvPr>
          <p:cNvSpPr>
            <a:spLocks noGrp="1"/>
          </p:cNvSpPr>
          <p:nvPr>
            <p:ph idx="1"/>
          </p:nvPr>
        </p:nvSpPr>
        <p:spPr>
          <a:xfrm>
            <a:off x="166082" y="193441"/>
            <a:ext cx="5476962" cy="5155308"/>
          </a:xfrm>
        </p:spPr>
        <p:txBody>
          <a:bodyPr>
            <a:normAutofit fontScale="62500" lnSpcReduction="20000"/>
          </a:bodyPr>
          <a:lstStyle/>
          <a:p>
            <a:pPr algn="just">
              <a:lnSpc>
                <a:spcPct val="110000"/>
              </a:lnSpc>
            </a:pPr>
            <a:r>
              <a:rPr lang="en-MY" sz="3600" b="1" u="sng" dirty="0">
                <a:solidFill>
                  <a:srgbClr val="C00000"/>
                </a:solidFill>
              </a:rPr>
              <a:t>Stochastic</a:t>
            </a:r>
            <a:r>
              <a:rPr lang="en-MY" sz="3600" b="1" dirty="0">
                <a:solidFill>
                  <a:srgbClr val="C00000"/>
                </a:solidFill>
              </a:rPr>
              <a:t> Overbought and oversold </a:t>
            </a:r>
            <a:r>
              <a:rPr lang="en-MY" sz="2600" dirty="0"/>
              <a:t>bands for the stochastic are usually plotted in the 75 to 85 percent area on the upside and in the 15 to 25 percent area on the downside, depending on the time span in question. </a:t>
            </a:r>
          </a:p>
          <a:p>
            <a:pPr algn="just">
              <a:lnSpc>
                <a:spcPct val="110000"/>
              </a:lnSpc>
            </a:pPr>
            <a:endParaRPr lang="en-MY" sz="1600" dirty="0"/>
          </a:p>
          <a:p>
            <a:pPr marL="354013" lvl="1" indent="-177800" algn="just">
              <a:lnSpc>
                <a:spcPct val="110000"/>
              </a:lnSpc>
              <a:buFont typeface="Wingdings" panose="05000000000000000000" pitchFamily="2" charset="2"/>
              <a:buChar char="ü"/>
            </a:pPr>
            <a:r>
              <a:rPr lang="en-MY" sz="2600" dirty="0"/>
              <a:t>Overbought: &gt;80. An overbought indication is given when the %D line crosses the extreme band (crossover), </a:t>
            </a:r>
          </a:p>
          <a:p>
            <a:pPr marL="811213" lvl="3" indent="-177800" algn="just">
              <a:lnSpc>
                <a:spcPct val="110000"/>
              </a:lnSpc>
              <a:buFont typeface="Wingdings" panose="05000000000000000000" pitchFamily="2" charset="2"/>
              <a:buChar char="v"/>
            </a:pPr>
            <a:r>
              <a:rPr lang="en-MY" sz="2400" dirty="0"/>
              <a:t>But actual sell alert is not indicated until the </a:t>
            </a:r>
            <a:r>
              <a:rPr lang="en-MY" sz="2400" dirty="0">
                <a:highlight>
                  <a:srgbClr val="FFFF00"/>
                </a:highlight>
              </a:rPr>
              <a:t>%K</a:t>
            </a:r>
            <a:r>
              <a:rPr lang="en-MY" sz="2400" dirty="0"/>
              <a:t> line crosses </a:t>
            </a:r>
            <a:r>
              <a:rPr lang="en-MY" sz="2400" dirty="0">
                <a:highlight>
                  <a:srgbClr val="00FFFF"/>
                </a:highlight>
              </a:rPr>
              <a:t>%D</a:t>
            </a:r>
            <a:r>
              <a:rPr lang="en-MY" sz="2400" dirty="0"/>
              <a:t> from above to below it. </a:t>
            </a:r>
          </a:p>
          <a:p>
            <a:pPr marL="811213" lvl="3" indent="-177800" algn="just">
              <a:lnSpc>
                <a:spcPct val="110000"/>
              </a:lnSpc>
              <a:buFont typeface="Wingdings" panose="05000000000000000000" pitchFamily="2" charset="2"/>
              <a:buChar char="v"/>
            </a:pPr>
            <a:endParaRPr lang="en-MY" sz="1100" dirty="0"/>
          </a:p>
          <a:p>
            <a:pPr marL="354013" lvl="1" indent="-177800" algn="just">
              <a:lnSpc>
                <a:spcPct val="110000"/>
              </a:lnSpc>
              <a:buFont typeface="Wingdings" panose="05000000000000000000" pitchFamily="2" charset="2"/>
              <a:buChar char="ü"/>
            </a:pPr>
            <a:r>
              <a:rPr lang="en-MY" sz="2600" dirty="0"/>
              <a:t>Oversold: &lt;20 (default setting). An oversold indication is given when the %D line crosses the extreme low band (crossover), </a:t>
            </a:r>
          </a:p>
          <a:p>
            <a:pPr marL="811213" lvl="3" indent="-177800" algn="just">
              <a:lnSpc>
                <a:spcPct val="110000"/>
              </a:lnSpc>
              <a:buFont typeface="Wingdings" panose="05000000000000000000" pitchFamily="2" charset="2"/>
              <a:buChar char="v"/>
            </a:pPr>
            <a:r>
              <a:rPr lang="en-MY" sz="2400" dirty="0"/>
              <a:t>But actual BUY alert is not indicated until the </a:t>
            </a:r>
            <a:r>
              <a:rPr lang="en-MY" sz="2400" dirty="0">
                <a:highlight>
                  <a:srgbClr val="FFFF00"/>
                </a:highlight>
              </a:rPr>
              <a:t>%K</a:t>
            </a:r>
            <a:r>
              <a:rPr lang="en-MY" sz="2400" dirty="0"/>
              <a:t> line crosses </a:t>
            </a:r>
            <a:r>
              <a:rPr lang="en-MY" sz="2400" dirty="0">
                <a:highlight>
                  <a:srgbClr val="00FFFF"/>
                </a:highlight>
              </a:rPr>
              <a:t>%D</a:t>
            </a:r>
            <a:r>
              <a:rPr lang="en-MY" sz="2400" dirty="0"/>
              <a:t> from below to above it. </a:t>
            </a:r>
          </a:p>
          <a:p>
            <a:pPr marL="354013" lvl="1" indent="-177800" algn="just">
              <a:lnSpc>
                <a:spcPct val="110000"/>
              </a:lnSpc>
              <a:buFont typeface="Wingdings" panose="05000000000000000000" pitchFamily="2" charset="2"/>
              <a:buChar char="ü"/>
            </a:pPr>
            <a:endParaRPr lang="en-MY" sz="1400" dirty="0"/>
          </a:p>
          <a:p>
            <a:pPr marL="354013" lvl="1" indent="-177800" algn="just">
              <a:lnSpc>
                <a:spcPct val="110000"/>
              </a:lnSpc>
              <a:buFont typeface="Wingdings" panose="05000000000000000000" pitchFamily="2" charset="2"/>
              <a:buChar char="ü"/>
            </a:pPr>
            <a:r>
              <a:rPr lang="en-MY" dirty="0"/>
              <a:t>When the two lines cross, they behave very similarly to a dual MA system. If you wait for the penetration, you can avoid getting trapped into shorting a strongly bullish move or buying an extremely negative one.</a:t>
            </a:r>
          </a:p>
        </p:txBody>
      </p:sp>
      <p:pic>
        <p:nvPicPr>
          <p:cNvPr id="2" name="Picture 1">
            <a:extLst>
              <a:ext uri="{FF2B5EF4-FFF2-40B4-BE49-F238E27FC236}">
                <a16:creationId xmlns:a16="http://schemas.microsoft.com/office/drawing/2014/main" id="{CC7622E4-9E2F-442F-A3CF-A7746DA246CB}"/>
              </a:ext>
            </a:extLst>
          </p:cNvPr>
          <p:cNvPicPr>
            <a:picLocks noChangeAspect="1"/>
          </p:cNvPicPr>
          <p:nvPr/>
        </p:nvPicPr>
        <p:blipFill>
          <a:blip r:embed="rId2"/>
          <a:stretch>
            <a:fillRect/>
          </a:stretch>
        </p:blipFill>
        <p:spPr>
          <a:xfrm>
            <a:off x="0" y="4938778"/>
            <a:ext cx="12192000" cy="1919221"/>
          </a:xfrm>
          <a:prstGeom prst="rect">
            <a:avLst/>
          </a:prstGeom>
        </p:spPr>
      </p:pic>
      <p:pic>
        <p:nvPicPr>
          <p:cNvPr id="4" name="Picture 3">
            <a:extLst>
              <a:ext uri="{FF2B5EF4-FFF2-40B4-BE49-F238E27FC236}">
                <a16:creationId xmlns:a16="http://schemas.microsoft.com/office/drawing/2014/main" id="{D2B142A0-D315-4D22-ADDC-E7D747FD1C9A}"/>
              </a:ext>
            </a:extLst>
          </p:cNvPr>
          <p:cNvPicPr>
            <a:picLocks noChangeAspect="1"/>
          </p:cNvPicPr>
          <p:nvPr/>
        </p:nvPicPr>
        <p:blipFill>
          <a:blip r:embed="rId3"/>
          <a:stretch>
            <a:fillRect/>
          </a:stretch>
        </p:blipFill>
        <p:spPr>
          <a:xfrm>
            <a:off x="5810472" y="350757"/>
            <a:ext cx="6215446" cy="4175473"/>
          </a:xfrm>
          <a:prstGeom prst="rect">
            <a:avLst/>
          </a:prstGeom>
        </p:spPr>
      </p:pic>
      <p:sp>
        <p:nvSpPr>
          <p:cNvPr id="7" name="Rectangle 6">
            <a:extLst>
              <a:ext uri="{FF2B5EF4-FFF2-40B4-BE49-F238E27FC236}">
                <a16:creationId xmlns:a16="http://schemas.microsoft.com/office/drawing/2014/main" id="{EEB8F68E-6432-4FE8-997C-73FF22F75659}"/>
              </a:ext>
            </a:extLst>
          </p:cNvPr>
          <p:cNvSpPr/>
          <p:nvPr/>
        </p:nvSpPr>
        <p:spPr>
          <a:xfrm>
            <a:off x="6586449" y="1263640"/>
            <a:ext cx="724174" cy="338554"/>
          </a:xfrm>
          <a:prstGeom prst="rect">
            <a:avLst/>
          </a:prstGeom>
        </p:spPr>
        <p:txBody>
          <a:bodyPr wrap="square">
            <a:spAutoFit/>
          </a:bodyPr>
          <a:lstStyle/>
          <a:p>
            <a:pPr algn="ctr"/>
            <a:r>
              <a:rPr lang="en-MY" sz="1600" dirty="0">
                <a:highlight>
                  <a:srgbClr val="00FF00"/>
                </a:highlight>
              </a:rPr>
              <a:t>SELL</a:t>
            </a:r>
          </a:p>
        </p:txBody>
      </p:sp>
      <p:sp>
        <p:nvSpPr>
          <p:cNvPr id="8" name="Rectangle 7">
            <a:extLst>
              <a:ext uri="{FF2B5EF4-FFF2-40B4-BE49-F238E27FC236}">
                <a16:creationId xmlns:a16="http://schemas.microsoft.com/office/drawing/2014/main" id="{8CDABF53-A31D-4575-A35C-606F8C22C94E}"/>
              </a:ext>
            </a:extLst>
          </p:cNvPr>
          <p:cNvSpPr/>
          <p:nvPr/>
        </p:nvSpPr>
        <p:spPr>
          <a:xfrm>
            <a:off x="8556108" y="4132979"/>
            <a:ext cx="724174" cy="338554"/>
          </a:xfrm>
          <a:prstGeom prst="rect">
            <a:avLst/>
          </a:prstGeom>
        </p:spPr>
        <p:txBody>
          <a:bodyPr wrap="square">
            <a:spAutoFit/>
          </a:bodyPr>
          <a:lstStyle/>
          <a:p>
            <a:pPr algn="ctr"/>
            <a:r>
              <a:rPr lang="en-MY" sz="1600" dirty="0">
                <a:highlight>
                  <a:srgbClr val="00FF00"/>
                </a:highlight>
              </a:rPr>
              <a:t>BUY</a:t>
            </a:r>
          </a:p>
        </p:txBody>
      </p:sp>
      <p:sp>
        <p:nvSpPr>
          <p:cNvPr id="9" name="Rectangle 8">
            <a:extLst>
              <a:ext uri="{FF2B5EF4-FFF2-40B4-BE49-F238E27FC236}">
                <a16:creationId xmlns:a16="http://schemas.microsoft.com/office/drawing/2014/main" id="{BDCD8D4F-6E34-4A36-9CAE-BE2D92FF00C4}"/>
              </a:ext>
            </a:extLst>
          </p:cNvPr>
          <p:cNvSpPr/>
          <p:nvPr/>
        </p:nvSpPr>
        <p:spPr>
          <a:xfrm>
            <a:off x="10913390" y="2851043"/>
            <a:ext cx="492443" cy="369332"/>
          </a:xfrm>
          <a:prstGeom prst="rect">
            <a:avLst/>
          </a:prstGeom>
        </p:spPr>
        <p:txBody>
          <a:bodyPr wrap="none">
            <a:spAutoFit/>
          </a:bodyPr>
          <a:lstStyle/>
          <a:p>
            <a:r>
              <a:rPr lang="en-MY" dirty="0">
                <a:highlight>
                  <a:srgbClr val="00FFFF"/>
                </a:highlight>
              </a:rPr>
              <a:t>%D</a:t>
            </a:r>
            <a:endParaRPr lang="en-MY" dirty="0"/>
          </a:p>
        </p:txBody>
      </p:sp>
      <p:sp>
        <p:nvSpPr>
          <p:cNvPr id="10" name="Rectangle 9">
            <a:extLst>
              <a:ext uri="{FF2B5EF4-FFF2-40B4-BE49-F238E27FC236}">
                <a16:creationId xmlns:a16="http://schemas.microsoft.com/office/drawing/2014/main" id="{092ECE33-F192-437A-9A61-8255DEA148F6}"/>
              </a:ext>
            </a:extLst>
          </p:cNvPr>
          <p:cNvSpPr/>
          <p:nvPr/>
        </p:nvSpPr>
        <p:spPr>
          <a:xfrm>
            <a:off x="9280282" y="2069161"/>
            <a:ext cx="470000" cy="369332"/>
          </a:xfrm>
          <a:prstGeom prst="rect">
            <a:avLst/>
          </a:prstGeom>
        </p:spPr>
        <p:txBody>
          <a:bodyPr wrap="none">
            <a:spAutoFit/>
          </a:bodyPr>
          <a:lstStyle/>
          <a:p>
            <a:r>
              <a:rPr lang="en-MY" dirty="0">
                <a:highlight>
                  <a:srgbClr val="FFFF00"/>
                </a:highlight>
              </a:rPr>
              <a:t>%K</a:t>
            </a:r>
            <a:endParaRPr lang="en-MY" dirty="0"/>
          </a:p>
        </p:txBody>
      </p:sp>
    </p:spTree>
    <p:extLst>
      <p:ext uri="{BB962C8B-B14F-4D97-AF65-F5344CB8AC3E}">
        <p14:creationId xmlns:p14="http://schemas.microsoft.com/office/powerpoint/2010/main" val="49068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D4C9F-3026-40E4-8EFA-501127C50E5B}"/>
              </a:ext>
            </a:extLst>
          </p:cNvPr>
          <p:cNvSpPr>
            <a:spLocks noGrp="1"/>
          </p:cNvSpPr>
          <p:nvPr>
            <p:ph idx="1"/>
          </p:nvPr>
        </p:nvSpPr>
        <p:spPr>
          <a:xfrm>
            <a:off x="363794" y="369693"/>
            <a:ext cx="4953641" cy="6408213"/>
          </a:xfrm>
        </p:spPr>
        <p:txBody>
          <a:bodyPr>
            <a:normAutofit fontScale="70000" lnSpcReduction="20000"/>
          </a:bodyPr>
          <a:lstStyle/>
          <a:p>
            <a:pPr algn="just">
              <a:lnSpc>
                <a:spcPct val="120000"/>
              </a:lnSpc>
            </a:pPr>
            <a:r>
              <a:rPr lang="en-US" dirty="0"/>
              <a:t>The behavior of the indicator will depend very much on the selected time frames. Since the %K and %D can be thought of as moving averages, it follows that </a:t>
            </a:r>
            <a:r>
              <a:rPr lang="en-US" dirty="0">
                <a:solidFill>
                  <a:srgbClr val="FF0000"/>
                </a:solidFill>
              </a:rPr>
              <a:t>the longer the time span, the smoother the resultant indicator. </a:t>
            </a:r>
          </a:p>
          <a:p>
            <a:pPr algn="just">
              <a:lnSpc>
                <a:spcPct val="120000"/>
              </a:lnSpc>
            </a:pPr>
            <a:r>
              <a:rPr lang="en-US" dirty="0"/>
              <a:t>The upper panel of Chart 14.21 shows a very volatile 5/5 combination, whereas the lower window contains a 30/100 combination. </a:t>
            </a:r>
          </a:p>
          <a:p>
            <a:pPr algn="just">
              <a:lnSpc>
                <a:spcPct val="120000"/>
              </a:lnSpc>
            </a:pPr>
            <a:r>
              <a:rPr lang="en-US" dirty="0"/>
              <a:t>Note that the %K is much less volatile than that in the upper window. The same is true for the 100 parameter used in the %D.</a:t>
            </a:r>
          </a:p>
          <a:p>
            <a:pPr algn="just">
              <a:lnSpc>
                <a:spcPct val="120000"/>
              </a:lnSpc>
            </a:pPr>
            <a:r>
              <a:rPr lang="en-US" dirty="0"/>
              <a:t> However, it is so flat that it is essentially useless from the point of view of reflecting the cyclic rhythms. In reality, one would never use such a combination.</a:t>
            </a:r>
            <a:endParaRPr lang="en-MY" dirty="0"/>
          </a:p>
        </p:txBody>
      </p:sp>
      <p:pic>
        <p:nvPicPr>
          <p:cNvPr id="2" name="Picture 1">
            <a:extLst>
              <a:ext uri="{FF2B5EF4-FFF2-40B4-BE49-F238E27FC236}">
                <a16:creationId xmlns:a16="http://schemas.microsoft.com/office/drawing/2014/main" id="{B3AFBE5E-1B2B-44B0-AB36-B971D2314C50}"/>
              </a:ext>
            </a:extLst>
          </p:cNvPr>
          <p:cNvPicPr>
            <a:picLocks noChangeAspect="1"/>
          </p:cNvPicPr>
          <p:nvPr/>
        </p:nvPicPr>
        <p:blipFill>
          <a:blip r:embed="rId2"/>
          <a:stretch>
            <a:fillRect/>
          </a:stretch>
        </p:blipFill>
        <p:spPr>
          <a:xfrm>
            <a:off x="5546970" y="1480930"/>
            <a:ext cx="6487704" cy="3458818"/>
          </a:xfrm>
          <a:prstGeom prst="rect">
            <a:avLst/>
          </a:prstGeom>
        </p:spPr>
      </p:pic>
    </p:spTree>
    <p:extLst>
      <p:ext uri="{BB962C8B-B14F-4D97-AF65-F5344CB8AC3E}">
        <p14:creationId xmlns:p14="http://schemas.microsoft.com/office/powerpoint/2010/main" val="116518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2F820-F392-4391-8359-B650561BA2D2}"/>
              </a:ext>
            </a:extLst>
          </p:cNvPr>
          <p:cNvSpPr>
            <a:spLocks noGrp="1"/>
          </p:cNvSpPr>
          <p:nvPr>
            <p:ph type="title"/>
          </p:nvPr>
        </p:nvSpPr>
        <p:spPr>
          <a:xfrm>
            <a:off x="210207" y="223235"/>
            <a:ext cx="4727028" cy="612337"/>
          </a:xfrm>
        </p:spPr>
        <p:txBody>
          <a:bodyPr>
            <a:normAutofit fontScale="90000"/>
          </a:bodyPr>
          <a:lstStyle/>
          <a:p>
            <a:r>
              <a:rPr lang="en-MY" b="1" dirty="0">
                <a:solidFill>
                  <a:srgbClr val="C00000"/>
                </a:solidFill>
              </a:rPr>
              <a:t>Slowed Stochastic </a:t>
            </a:r>
          </a:p>
        </p:txBody>
      </p:sp>
      <p:sp>
        <p:nvSpPr>
          <p:cNvPr id="6" name="Rectangle 5">
            <a:extLst>
              <a:ext uri="{FF2B5EF4-FFF2-40B4-BE49-F238E27FC236}">
                <a16:creationId xmlns:a16="http://schemas.microsoft.com/office/drawing/2014/main" id="{1C8EC459-EDCE-4A4A-82BA-10A06313A65C}"/>
              </a:ext>
            </a:extLst>
          </p:cNvPr>
          <p:cNvSpPr/>
          <p:nvPr/>
        </p:nvSpPr>
        <p:spPr>
          <a:xfrm>
            <a:off x="210207" y="917912"/>
            <a:ext cx="5071242" cy="5632311"/>
          </a:xfrm>
          <a:prstGeom prst="rect">
            <a:avLst/>
          </a:prstGeom>
        </p:spPr>
        <p:txBody>
          <a:bodyPr wrap="square">
            <a:spAutoFit/>
          </a:bodyPr>
          <a:lstStyle/>
          <a:p>
            <a:pPr marL="342900" indent="-342900" algn="just">
              <a:buFont typeface="Arial" panose="020B0604020202020204" pitchFamily="34" charset="0"/>
              <a:buChar char="•"/>
            </a:pPr>
            <a:r>
              <a:rPr lang="en-MY" sz="2400" dirty="0"/>
              <a:t>It is also possible (and desirable) to extend the calculation in order to invoke a slowed version of the stochastic. </a:t>
            </a:r>
          </a:p>
          <a:p>
            <a:pPr marL="342900" indent="-342900" algn="just">
              <a:buFont typeface="Arial" panose="020B0604020202020204" pitchFamily="34" charset="0"/>
              <a:buChar char="•"/>
            </a:pPr>
            <a:endParaRPr lang="en-MY" sz="2400" dirty="0"/>
          </a:p>
          <a:p>
            <a:pPr marL="800100" lvl="1" indent="-342900" algn="just">
              <a:buFont typeface="Wingdings" panose="05000000000000000000" pitchFamily="2" charset="2"/>
              <a:buChar char="ü"/>
            </a:pPr>
            <a:r>
              <a:rPr lang="en-MY" sz="2400" dirty="0"/>
              <a:t>In this instance, the %K line is replaced with the %D line, and another MA is calculated for the %</a:t>
            </a:r>
            <a:r>
              <a:rPr lang="en-MY" sz="2400" dirty="0" err="1"/>
              <a:t>D</a:t>
            </a:r>
            <a:r>
              <a:rPr lang="en-MY" sz="2400" i="1" dirty="0" err="1"/>
              <a:t>n</a:t>
            </a:r>
            <a:r>
              <a:rPr lang="en-MY" sz="2400" dirty="0"/>
              <a:t> </a:t>
            </a:r>
            <a:r>
              <a:rPr lang="en-MY" sz="2400" dirty="0">
                <a:solidFill>
                  <a:srgbClr val="C00000"/>
                </a:solidFill>
              </a:rPr>
              <a:t>(%D and %</a:t>
            </a:r>
            <a:r>
              <a:rPr lang="en-MY" sz="2400" dirty="0" err="1">
                <a:solidFill>
                  <a:srgbClr val="C00000"/>
                </a:solidFill>
              </a:rPr>
              <a:t>D</a:t>
            </a:r>
            <a:r>
              <a:rPr lang="en-MY" sz="2400" i="1" dirty="0" err="1">
                <a:solidFill>
                  <a:srgbClr val="C00000"/>
                </a:solidFill>
              </a:rPr>
              <a:t>n</a:t>
            </a:r>
            <a:r>
              <a:rPr lang="en-MY" sz="2400" dirty="0">
                <a:solidFill>
                  <a:srgbClr val="C00000"/>
                </a:solidFill>
              </a:rPr>
              <a:t> or the Smooth %D).</a:t>
            </a:r>
          </a:p>
          <a:p>
            <a:pPr marL="800100" lvl="1" indent="-342900" algn="just">
              <a:buFont typeface="Wingdings" panose="05000000000000000000" pitchFamily="2" charset="2"/>
              <a:buChar char="ü"/>
            </a:pPr>
            <a:endParaRPr lang="en-MY" sz="2400" dirty="0">
              <a:solidFill>
                <a:srgbClr val="C00000"/>
              </a:solidFill>
            </a:endParaRPr>
          </a:p>
          <a:p>
            <a:pPr marL="342900" indent="-342900" algn="just">
              <a:buFont typeface="Arial" panose="020B0604020202020204" pitchFamily="34" charset="0"/>
              <a:buChar char="•"/>
            </a:pPr>
            <a:r>
              <a:rPr lang="en-MY" sz="2400" dirty="0"/>
              <a:t>Many technicians argue that this modified stochastic version gives </a:t>
            </a:r>
            <a:r>
              <a:rPr lang="en-MY" sz="2400" dirty="0">
                <a:solidFill>
                  <a:srgbClr val="FF0000"/>
                </a:solidFill>
              </a:rPr>
              <a:t>more accurate signals</a:t>
            </a:r>
            <a:r>
              <a:rPr lang="en-MY" sz="2400" dirty="0"/>
              <a:t>. It certainly results in a more deliberate action. </a:t>
            </a:r>
          </a:p>
        </p:txBody>
      </p:sp>
      <p:pic>
        <p:nvPicPr>
          <p:cNvPr id="7" name="Picture 6">
            <a:extLst>
              <a:ext uri="{FF2B5EF4-FFF2-40B4-BE49-F238E27FC236}">
                <a16:creationId xmlns:a16="http://schemas.microsoft.com/office/drawing/2014/main" id="{96B771F9-4072-4B83-AAF7-F67C3CAC12D2}"/>
              </a:ext>
            </a:extLst>
          </p:cNvPr>
          <p:cNvPicPr>
            <a:picLocks noChangeAspect="1"/>
          </p:cNvPicPr>
          <p:nvPr/>
        </p:nvPicPr>
        <p:blipFill rotWithShape="1">
          <a:blip r:embed="rId2"/>
          <a:srcRect l="1" r="65935"/>
          <a:stretch/>
        </p:blipFill>
        <p:spPr>
          <a:xfrm>
            <a:off x="5780149" y="2133600"/>
            <a:ext cx="6038055" cy="4415581"/>
          </a:xfrm>
          <a:prstGeom prst="rect">
            <a:avLst/>
          </a:prstGeom>
        </p:spPr>
      </p:pic>
      <p:sp>
        <p:nvSpPr>
          <p:cNvPr id="8" name="Rectangle 7">
            <a:extLst>
              <a:ext uri="{FF2B5EF4-FFF2-40B4-BE49-F238E27FC236}">
                <a16:creationId xmlns:a16="http://schemas.microsoft.com/office/drawing/2014/main" id="{CD2F65C1-05DB-46DF-9D9F-7919B5257AEB}"/>
              </a:ext>
            </a:extLst>
          </p:cNvPr>
          <p:cNvSpPr/>
          <p:nvPr/>
        </p:nvSpPr>
        <p:spPr>
          <a:xfrm>
            <a:off x="5579128" y="529403"/>
            <a:ext cx="4727028" cy="1323439"/>
          </a:xfrm>
          <a:prstGeom prst="rect">
            <a:avLst/>
          </a:prstGeom>
        </p:spPr>
        <p:txBody>
          <a:bodyPr wrap="square">
            <a:spAutoFit/>
          </a:bodyPr>
          <a:lstStyle/>
          <a:p>
            <a:pPr lvl="1" algn="just"/>
            <a:r>
              <a:rPr lang="en-MY" sz="2000" u="sng" dirty="0">
                <a:solidFill>
                  <a:srgbClr val="C00000"/>
                </a:solidFill>
              </a:rPr>
              <a:t>NOTE: </a:t>
            </a:r>
            <a:r>
              <a:rPr lang="en-MY" sz="2000" dirty="0">
                <a:solidFill>
                  <a:srgbClr val="C00000"/>
                </a:solidFill>
              </a:rPr>
              <a:t>3 Lines in Slowed Stochastic:</a:t>
            </a:r>
          </a:p>
          <a:p>
            <a:pPr marL="800100" lvl="1" indent="-342900" algn="just">
              <a:buFont typeface="Wingdings" panose="05000000000000000000" pitchFamily="2" charset="2"/>
              <a:buChar char="ü"/>
            </a:pPr>
            <a:r>
              <a:rPr lang="en-MY" sz="2000" dirty="0">
                <a:solidFill>
                  <a:srgbClr val="C00000"/>
                </a:solidFill>
              </a:rPr>
              <a:t>%K</a:t>
            </a:r>
          </a:p>
          <a:p>
            <a:pPr marL="800100" lvl="1" indent="-342900" algn="just">
              <a:buFont typeface="Wingdings" panose="05000000000000000000" pitchFamily="2" charset="2"/>
              <a:buChar char="ü"/>
            </a:pPr>
            <a:r>
              <a:rPr lang="en-MY" sz="2000" dirty="0">
                <a:solidFill>
                  <a:srgbClr val="C00000"/>
                </a:solidFill>
              </a:rPr>
              <a:t>%D </a:t>
            </a:r>
          </a:p>
          <a:p>
            <a:pPr marL="800100" lvl="1" indent="-342900" algn="just">
              <a:buFont typeface="Wingdings" panose="05000000000000000000" pitchFamily="2" charset="2"/>
              <a:buChar char="ü"/>
            </a:pPr>
            <a:r>
              <a:rPr lang="en-MY" sz="2000" dirty="0">
                <a:solidFill>
                  <a:srgbClr val="C00000"/>
                </a:solidFill>
              </a:rPr>
              <a:t>%</a:t>
            </a:r>
            <a:r>
              <a:rPr lang="en-MY" sz="2000" dirty="0" err="1">
                <a:solidFill>
                  <a:srgbClr val="C00000"/>
                </a:solidFill>
              </a:rPr>
              <a:t>D</a:t>
            </a:r>
            <a:r>
              <a:rPr lang="en-MY" sz="2000" i="1" dirty="0" err="1">
                <a:solidFill>
                  <a:srgbClr val="C00000"/>
                </a:solidFill>
              </a:rPr>
              <a:t>n</a:t>
            </a:r>
            <a:r>
              <a:rPr lang="en-MY" sz="2000" dirty="0">
                <a:solidFill>
                  <a:srgbClr val="C00000"/>
                </a:solidFill>
              </a:rPr>
              <a:t> or the Smooth %D.</a:t>
            </a:r>
          </a:p>
        </p:txBody>
      </p:sp>
    </p:spTree>
    <p:extLst>
      <p:ext uri="{BB962C8B-B14F-4D97-AF65-F5344CB8AC3E}">
        <p14:creationId xmlns:p14="http://schemas.microsoft.com/office/powerpoint/2010/main" val="511160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9D13-525F-40E6-A1D7-C12DFD9E6F27}"/>
              </a:ext>
            </a:extLst>
          </p:cNvPr>
          <p:cNvSpPr>
            <a:spLocks noGrp="1"/>
          </p:cNvSpPr>
          <p:nvPr>
            <p:ph type="title"/>
          </p:nvPr>
        </p:nvSpPr>
        <p:spPr>
          <a:xfrm>
            <a:off x="354979" y="48352"/>
            <a:ext cx="3342290" cy="1006475"/>
          </a:xfrm>
        </p:spPr>
        <p:txBody>
          <a:bodyPr>
            <a:noAutofit/>
          </a:bodyPr>
          <a:lstStyle/>
          <a:p>
            <a:r>
              <a:rPr lang="en-MY" sz="3200" b="1" dirty="0">
                <a:solidFill>
                  <a:srgbClr val="C00000"/>
                </a:solidFill>
              </a:rPr>
              <a:t>Slowed Stochastic </a:t>
            </a:r>
            <a:endParaRPr lang="en-MY" sz="3200" dirty="0"/>
          </a:p>
        </p:txBody>
      </p:sp>
      <p:pic>
        <p:nvPicPr>
          <p:cNvPr id="3" name="Picture 2">
            <a:extLst>
              <a:ext uri="{FF2B5EF4-FFF2-40B4-BE49-F238E27FC236}">
                <a16:creationId xmlns:a16="http://schemas.microsoft.com/office/drawing/2014/main" id="{CDD622D9-3D52-4794-A94F-A13DA351E7D7}"/>
              </a:ext>
            </a:extLst>
          </p:cNvPr>
          <p:cNvPicPr>
            <a:picLocks noChangeAspect="1"/>
          </p:cNvPicPr>
          <p:nvPr/>
        </p:nvPicPr>
        <p:blipFill>
          <a:blip r:embed="rId2"/>
          <a:stretch>
            <a:fillRect/>
          </a:stretch>
        </p:blipFill>
        <p:spPr>
          <a:xfrm>
            <a:off x="4303986" y="486354"/>
            <a:ext cx="7614199" cy="6218926"/>
          </a:xfrm>
          <a:prstGeom prst="rect">
            <a:avLst/>
          </a:prstGeom>
        </p:spPr>
      </p:pic>
      <p:sp>
        <p:nvSpPr>
          <p:cNvPr id="4" name="Rectangle 3">
            <a:extLst>
              <a:ext uri="{FF2B5EF4-FFF2-40B4-BE49-F238E27FC236}">
                <a16:creationId xmlns:a16="http://schemas.microsoft.com/office/drawing/2014/main" id="{236AD854-3E1B-41CC-B988-5C588A6FB963}"/>
              </a:ext>
            </a:extLst>
          </p:cNvPr>
          <p:cNvSpPr/>
          <p:nvPr/>
        </p:nvSpPr>
        <p:spPr>
          <a:xfrm>
            <a:off x="-181515" y="1054827"/>
            <a:ext cx="4727028" cy="1323439"/>
          </a:xfrm>
          <a:prstGeom prst="rect">
            <a:avLst/>
          </a:prstGeom>
        </p:spPr>
        <p:txBody>
          <a:bodyPr wrap="square">
            <a:spAutoFit/>
          </a:bodyPr>
          <a:lstStyle/>
          <a:p>
            <a:pPr lvl="1" algn="just"/>
            <a:r>
              <a:rPr lang="en-MY" sz="2000" u="sng" dirty="0">
                <a:solidFill>
                  <a:srgbClr val="C00000"/>
                </a:solidFill>
              </a:rPr>
              <a:t>NOTE: </a:t>
            </a:r>
            <a:r>
              <a:rPr lang="en-MY" sz="2000" dirty="0">
                <a:solidFill>
                  <a:srgbClr val="C00000"/>
                </a:solidFill>
              </a:rPr>
              <a:t>3 Lines in Slowed Stochastic:</a:t>
            </a:r>
          </a:p>
          <a:p>
            <a:pPr marL="800100" lvl="1" indent="-342900" algn="just">
              <a:buFont typeface="Wingdings" panose="05000000000000000000" pitchFamily="2" charset="2"/>
              <a:buChar char="ü"/>
            </a:pPr>
            <a:r>
              <a:rPr lang="en-MY" sz="2000" dirty="0">
                <a:solidFill>
                  <a:srgbClr val="C00000"/>
                </a:solidFill>
              </a:rPr>
              <a:t>%K</a:t>
            </a:r>
          </a:p>
          <a:p>
            <a:pPr marL="800100" lvl="1" indent="-342900" algn="just">
              <a:buFont typeface="Wingdings" panose="05000000000000000000" pitchFamily="2" charset="2"/>
              <a:buChar char="ü"/>
            </a:pPr>
            <a:r>
              <a:rPr lang="en-MY" sz="2000" dirty="0">
                <a:solidFill>
                  <a:srgbClr val="C00000"/>
                </a:solidFill>
              </a:rPr>
              <a:t>%D </a:t>
            </a:r>
          </a:p>
          <a:p>
            <a:pPr marL="800100" lvl="1" indent="-342900" algn="just">
              <a:buFont typeface="Wingdings" panose="05000000000000000000" pitchFamily="2" charset="2"/>
              <a:buChar char="ü"/>
            </a:pPr>
            <a:r>
              <a:rPr lang="en-MY" sz="2000" dirty="0">
                <a:solidFill>
                  <a:srgbClr val="C00000"/>
                </a:solidFill>
              </a:rPr>
              <a:t>%</a:t>
            </a:r>
            <a:r>
              <a:rPr lang="en-MY" sz="2000" dirty="0" err="1">
                <a:solidFill>
                  <a:srgbClr val="C00000"/>
                </a:solidFill>
              </a:rPr>
              <a:t>D</a:t>
            </a:r>
            <a:r>
              <a:rPr lang="en-MY" sz="2000" i="1" dirty="0" err="1">
                <a:solidFill>
                  <a:srgbClr val="C00000"/>
                </a:solidFill>
              </a:rPr>
              <a:t>n</a:t>
            </a:r>
            <a:r>
              <a:rPr lang="en-MY" sz="2000" dirty="0">
                <a:solidFill>
                  <a:srgbClr val="C00000"/>
                </a:solidFill>
              </a:rPr>
              <a:t> or the Smooth %D).</a:t>
            </a:r>
          </a:p>
        </p:txBody>
      </p:sp>
      <p:sp>
        <p:nvSpPr>
          <p:cNvPr id="5" name="Rectangle 4">
            <a:extLst>
              <a:ext uri="{FF2B5EF4-FFF2-40B4-BE49-F238E27FC236}">
                <a16:creationId xmlns:a16="http://schemas.microsoft.com/office/drawing/2014/main" id="{F738ECDF-BA36-4FDC-8EAA-46755CF2AD7E}"/>
              </a:ext>
            </a:extLst>
          </p:cNvPr>
          <p:cNvSpPr/>
          <p:nvPr/>
        </p:nvSpPr>
        <p:spPr>
          <a:xfrm>
            <a:off x="191663" y="2764572"/>
            <a:ext cx="3800233" cy="3785652"/>
          </a:xfrm>
          <a:prstGeom prst="rect">
            <a:avLst/>
          </a:prstGeom>
        </p:spPr>
        <p:txBody>
          <a:bodyPr wrap="square">
            <a:spAutoFit/>
          </a:bodyPr>
          <a:lstStyle/>
          <a:p>
            <a:pPr marL="342900" indent="-342900" algn="just">
              <a:buFont typeface="Arial" panose="020B0604020202020204" pitchFamily="34" charset="0"/>
              <a:buChar char="•"/>
            </a:pPr>
            <a:r>
              <a:rPr lang="en-MY" sz="2000" dirty="0"/>
              <a:t>A comparison between a regular and a slowed stochastic is featured in Chart 14.22. </a:t>
            </a:r>
          </a:p>
          <a:p>
            <a:pPr marL="342900" indent="-342900" algn="just">
              <a:buFont typeface="Arial" panose="020B0604020202020204" pitchFamily="34" charset="0"/>
              <a:buChar char="•"/>
            </a:pPr>
            <a:endParaRPr lang="en-MY" sz="2000" dirty="0"/>
          </a:p>
          <a:p>
            <a:pPr marL="342900" indent="-342900" algn="just">
              <a:buFont typeface="Arial" panose="020B0604020202020204" pitchFamily="34" charset="0"/>
              <a:buChar char="•"/>
            </a:pPr>
            <a:r>
              <a:rPr lang="en-MY" sz="2000" dirty="0"/>
              <a:t>The 5/5 in the upper window legend refers to a 5 period for the %K and D, respectively. The 5 in the middle of the lower window legend refers to the slowing factor. Chart 14.22 compares a regular stochastic to a slowed one.</a:t>
            </a:r>
          </a:p>
        </p:txBody>
      </p:sp>
    </p:spTree>
    <p:extLst>
      <p:ext uri="{BB962C8B-B14F-4D97-AF65-F5344CB8AC3E}">
        <p14:creationId xmlns:p14="http://schemas.microsoft.com/office/powerpoint/2010/main" val="217214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130DE-2BFF-4998-B4DB-627E8F5D73D9}"/>
              </a:ext>
            </a:extLst>
          </p:cNvPr>
          <p:cNvSpPr>
            <a:spLocks noGrp="1"/>
          </p:cNvSpPr>
          <p:nvPr>
            <p:ph idx="1"/>
          </p:nvPr>
        </p:nvSpPr>
        <p:spPr>
          <a:xfrm>
            <a:off x="166082" y="237963"/>
            <a:ext cx="5054847" cy="4678492"/>
          </a:xfrm>
        </p:spPr>
        <p:txBody>
          <a:bodyPr>
            <a:normAutofit fontScale="62500" lnSpcReduction="20000"/>
          </a:bodyPr>
          <a:lstStyle/>
          <a:p>
            <a:pPr marL="0" indent="0">
              <a:lnSpc>
                <a:spcPct val="110000"/>
              </a:lnSpc>
              <a:buNone/>
            </a:pPr>
            <a:r>
              <a:rPr lang="en-MY" sz="4600" b="1" u="sng" dirty="0">
                <a:solidFill>
                  <a:srgbClr val="C00000"/>
                </a:solidFill>
                <a:highlight>
                  <a:srgbClr val="FFFF00"/>
                </a:highlight>
              </a:rPr>
              <a:t>Slowed</a:t>
            </a:r>
            <a:r>
              <a:rPr lang="en-MY" sz="4600" b="1" dirty="0">
                <a:solidFill>
                  <a:srgbClr val="C00000"/>
                </a:solidFill>
              </a:rPr>
              <a:t> Stochastic </a:t>
            </a:r>
          </a:p>
          <a:p>
            <a:pPr marL="0" indent="0">
              <a:lnSpc>
                <a:spcPct val="110000"/>
              </a:lnSpc>
              <a:buNone/>
            </a:pPr>
            <a:r>
              <a:rPr lang="en-MY" sz="3600" b="1" dirty="0">
                <a:solidFill>
                  <a:srgbClr val="C00000"/>
                </a:solidFill>
              </a:rPr>
              <a:t>Overbought and Oversold Position</a:t>
            </a:r>
          </a:p>
          <a:p>
            <a:pPr algn="just">
              <a:lnSpc>
                <a:spcPct val="110000"/>
              </a:lnSpc>
            </a:pPr>
            <a:endParaRPr lang="en-MY" sz="1900" dirty="0"/>
          </a:p>
          <a:p>
            <a:pPr lvl="1" algn="just">
              <a:lnSpc>
                <a:spcPct val="110000"/>
              </a:lnSpc>
              <a:buFont typeface="Wingdings" panose="05000000000000000000" pitchFamily="2" charset="2"/>
              <a:buChar char="ü"/>
            </a:pPr>
            <a:r>
              <a:rPr lang="en-MY" sz="3200" dirty="0"/>
              <a:t>Overbought: &gt;80, </a:t>
            </a:r>
          </a:p>
          <a:p>
            <a:pPr lvl="1" algn="just">
              <a:lnSpc>
                <a:spcPct val="110000"/>
              </a:lnSpc>
              <a:buFont typeface="Wingdings" panose="05000000000000000000" pitchFamily="2" charset="2"/>
              <a:buChar char="ü"/>
            </a:pPr>
            <a:r>
              <a:rPr lang="en-MY" sz="3200" dirty="0">
                <a:solidFill>
                  <a:srgbClr val="C00000"/>
                </a:solidFill>
                <a:highlight>
                  <a:srgbClr val="00FF00"/>
                </a:highlight>
              </a:rPr>
              <a:t>SELL</a:t>
            </a:r>
            <a:r>
              <a:rPr lang="en-MY" sz="3200" dirty="0">
                <a:solidFill>
                  <a:srgbClr val="C00000"/>
                </a:solidFill>
              </a:rPr>
              <a:t> @Overbought</a:t>
            </a:r>
            <a:r>
              <a:rPr lang="en-MY" sz="3200" dirty="0"/>
              <a:t>: A selling indication is given when the </a:t>
            </a:r>
            <a:r>
              <a:rPr lang="en-MY" sz="3200" dirty="0">
                <a:highlight>
                  <a:srgbClr val="00FFFF"/>
                </a:highlight>
              </a:rPr>
              <a:t>%D</a:t>
            </a:r>
            <a:r>
              <a:rPr lang="en-MY" sz="3200" dirty="0"/>
              <a:t> line crosses the </a:t>
            </a:r>
            <a:r>
              <a:rPr lang="en-MY" sz="3200" dirty="0">
                <a:highlight>
                  <a:srgbClr val="FFFF00"/>
                </a:highlight>
              </a:rPr>
              <a:t>%</a:t>
            </a:r>
            <a:r>
              <a:rPr lang="en-MY" sz="3200" dirty="0" err="1">
                <a:highlight>
                  <a:srgbClr val="FFFF00"/>
                </a:highlight>
              </a:rPr>
              <a:t>Dn</a:t>
            </a:r>
            <a:r>
              <a:rPr lang="en-MY" sz="3200" dirty="0">
                <a:highlight>
                  <a:srgbClr val="FFFF00"/>
                </a:highlight>
              </a:rPr>
              <a:t> @ Smooth %D </a:t>
            </a:r>
            <a:r>
              <a:rPr lang="en-MY" sz="3200" dirty="0"/>
              <a:t>(crossover) from above to below. </a:t>
            </a:r>
          </a:p>
          <a:p>
            <a:pPr lvl="1" algn="just">
              <a:lnSpc>
                <a:spcPct val="110000"/>
              </a:lnSpc>
              <a:buFont typeface="Wingdings" panose="05000000000000000000" pitchFamily="2" charset="2"/>
              <a:buChar char="ü"/>
            </a:pPr>
            <a:endParaRPr lang="en-MY" sz="3200" dirty="0"/>
          </a:p>
          <a:p>
            <a:pPr lvl="1" algn="just">
              <a:lnSpc>
                <a:spcPct val="110000"/>
              </a:lnSpc>
              <a:buFont typeface="Wingdings" panose="05000000000000000000" pitchFamily="2" charset="2"/>
              <a:buChar char="ü"/>
            </a:pPr>
            <a:r>
              <a:rPr lang="en-MY" sz="3200" dirty="0"/>
              <a:t>Oversold: &lt;20 (default setting).</a:t>
            </a:r>
          </a:p>
          <a:p>
            <a:pPr lvl="1" algn="just">
              <a:lnSpc>
                <a:spcPct val="110000"/>
              </a:lnSpc>
              <a:buFont typeface="Wingdings" panose="05000000000000000000" pitchFamily="2" charset="2"/>
              <a:buChar char="ü"/>
            </a:pPr>
            <a:r>
              <a:rPr lang="en-MY" sz="3200" dirty="0">
                <a:solidFill>
                  <a:srgbClr val="C00000"/>
                </a:solidFill>
                <a:highlight>
                  <a:srgbClr val="00FF00"/>
                </a:highlight>
              </a:rPr>
              <a:t>BUY</a:t>
            </a:r>
            <a:r>
              <a:rPr lang="en-MY" sz="3200" dirty="0">
                <a:solidFill>
                  <a:srgbClr val="C00000"/>
                </a:solidFill>
              </a:rPr>
              <a:t> @Oversold</a:t>
            </a:r>
            <a:r>
              <a:rPr lang="en-MY" sz="3200" dirty="0"/>
              <a:t>: A buying indication is given when the </a:t>
            </a:r>
            <a:r>
              <a:rPr lang="en-MY" sz="3200" dirty="0">
                <a:highlight>
                  <a:srgbClr val="00FFFF"/>
                </a:highlight>
              </a:rPr>
              <a:t>%D </a:t>
            </a:r>
            <a:r>
              <a:rPr lang="en-MY" sz="3200" dirty="0"/>
              <a:t>line crosses the </a:t>
            </a:r>
            <a:r>
              <a:rPr lang="en-MY" sz="3200" dirty="0">
                <a:highlight>
                  <a:srgbClr val="FFFF00"/>
                </a:highlight>
              </a:rPr>
              <a:t>%</a:t>
            </a:r>
            <a:r>
              <a:rPr lang="en-MY" sz="3200" dirty="0" err="1">
                <a:highlight>
                  <a:srgbClr val="FFFF00"/>
                </a:highlight>
              </a:rPr>
              <a:t>Dn</a:t>
            </a:r>
            <a:r>
              <a:rPr lang="en-MY" sz="3200" dirty="0">
                <a:highlight>
                  <a:srgbClr val="FFFF00"/>
                </a:highlight>
              </a:rPr>
              <a:t> @ Smooth %D</a:t>
            </a:r>
            <a:r>
              <a:rPr lang="en-MY" sz="3200" dirty="0"/>
              <a:t> (crossover) from below. </a:t>
            </a:r>
          </a:p>
        </p:txBody>
      </p:sp>
      <p:pic>
        <p:nvPicPr>
          <p:cNvPr id="2" name="Picture 1">
            <a:extLst>
              <a:ext uri="{FF2B5EF4-FFF2-40B4-BE49-F238E27FC236}">
                <a16:creationId xmlns:a16="http://schemas.microsoft.com/office/drawing/2014/main" id="{CC7622E4-9E2F-442F-A3CF-A7746DA246CB}"/>
              </a:ext>
            </a:extLst>
          </p:cNvPr>
          <p:cNvPicPr>
            <a:picLocks noChangeAspect="1"/>
          </p:cNvPicPr>
          <p:nvPr/>
        </p:nvPicPr>
        <p:blipFill>
          <a:blip r:embed="rId3"/>
          <a:stretch>
            <a:fillRect/>
          </a:stretch>
        </p:blipFill>
        <p:spPr>
          <a:xfrm>
            <a:off x="0" y="4857504"/>
            <a:ext cx="12192000" cy="2000495"/>
          </a:xfrm>
          <a:prstGeom prst="rect">
            <a:avLst/>
          </a:prstGeom>
        </p:spPr>
      </p:pic>
      <p:pic>
        <p:nvPicPr>
          <p:cNvPr id="4" name="Picture 3">
            <a:extLst>
              <a:ext uri="{FF2B5EF4-FFF2-40B4-BE49-F238E27FC236}">
                <a16:creationId xmlns:a16="http://schemas.microsoft.com/office/drawing/2014/main" id="{D2B142A0-D315-4D22-ADDC-E7D747FD1C9A}"/>
              </a:ext>
            </a:extLst>
          </p:cNvPr>
          <p:cNvPicPr>
            <a:picLocks noChangeAspect="1"/>
          </p:cNvPicPr>
          <p:nvPr/>
        </p:nvPicPr>
        <p:blipFill>
          <a:blip r:embed="rId4"/>
          <a:stretch>
            <a:fillRect/>
          </a:stretch>
        </p:blipFill>
        <p:spPr>
          <a:xfrm>
            <a:off x="5471313" y="237963"/>
            <a:ext cx="6554605" cy="4235714"/>
          </a:xfrm>
          <a:prstGeom prst="rect">
            <a:avLst/>
          </a:prstGeom>
        </p:spPr>
      </p:pic>
      <p:sp>
        <p:nvSpPr>
          <p:cNvPr id="5" name="Rectangle 4">
            <a:extLst>
              <a:ext uri="{FF2B5EF4-FFF2-40B4-BE49-F238E27FC236}">
                <a16:creationId xmlns:a16="http://schemas.microsoft.com/office/drawing/2014/main" id="{2720E1B0-6E86-48C3-9486-1332DD80A434}"/>
              </a:ext>
            </a:extLst>
          </p:cNvPr>
          <p:cNvSpPr/>
          <p:nvPr/>
        </p:nvSpPr>
        <p:spPr>
          <a:xfrm>
            <a:off x="9120923" y="2002231"/>
            <a:ext cx="492443" cy="369332"/>
          </a:xfrm>
          <a:prstGeom prst="rect">
            <a:avLst/>
          </a:prstGeom>
        </p:spPr>
        <p:txBody>
          <a:bodyPr wrap="none">
            <a:spAutoFit/>
          </a:bodyPr>
          <a:lstStyle/>
          <a:p>
            <a:r>
              <a:rPr lang="en-MY" dirty="0">
                <a:highlight>
                  <a:srgbClr val="00FFFF"/>
                </a:highlight>
              </a:rPr>
              <a:t>%D</a:t>
            </a:r>
          </a:p>
        </p:txBody>
      </p:sp>
      <p:sp>
        <p:nvSpPr>
          <p:cNvPr id="6" name="Rectangle 5">
            <a:extLst>
              <a:ext uri="{FF2B5EF4-FFF2-40B4-BE49-F238E27FC236}">
                <a16:creationId xmlns:a16="http://schemas.microsoft.com/office/drawing/2014/main" id="{3B5C738E-1E61-40FF-95DC-5AE814F6F43B}"/>
              </a:ext>
            </a:extLst>
          </p:cNvPr>
          <p:cNvSpPr/>
          <p:nvPr/>
        </p:nvSpPr>
        <p:spPr>
          <a:xfrm>
            <a:off x="10810153" y="2765557"/>
            <a:ext cx="614271" cy="369332"/>
          </a:xfrm>
          <a:prstGeom prst="rect">
            <a:avLst/>
          </a:prstGeom>
        </p:spPr>
        <p:txBody>
          <a:bodyPr wrap="none">
            <a:spAutoFit/>
          </a:bodyPr>
          <a:lstStyle/>
          <a:p>
            <a:r>
              <a:rPr lang="en-MY" dirty="0">
                <a:solidFill>
                  <a:srgbClr val="C00000"/>
                </a:solidFill>
                <a:highlight>
                  <a:srgbClr val="FFFF00"/>
                </a:highlight>
              </a:rPr>
              <a:t>%</a:t>
            </a:r>
            <a:r>
              <a:rPr lang="en-MY" dirty="0" err="1">
                <a:solidFill>
                  <a:srgbClr val="C00000"/>
                </a:solidFill>
                <a:highlight>
                  <a:srgbClr val="FFFF00"/>
                </a:highlight>
              </a:rPr>
              <a:t>D</a:t>
            </a:r>
            <a:r>
              <a:rPr lang="en-MY" i="1" dirty="0" err="1">
                <a:solidFill>
                  <a:srgbClr val="C00000"/>
                </a:solidFill>
                <a:highlight>
                  <a:srgbClr val="FFFF00"/>
                </a:highlight>
              </a:rPr>
              <a:t>n</a:t>
            </a:r>
            <a:endParaRPr lang="en-MY" i="1" dirty="0">
              <a:solidFill>
                <a:srgbClr val="C00000"/>
              </a:solidFill>
              <a:highlight>
                <a:srgbClr val="FFFF00"/>
              </a:highlight>
            </a:endParaRPr>
          </a:p>
        </p:txBody>
      </p:sp>
      <p:sp>
        <p:nvSpPr>
          <p:cNvPr id="7" name="Rectangle 6">
            <a:extLst>
              <a:ext uri="{FF2B5EF4-FFF2-40B4-BE49-F238E27FC236}">
                <a16:creationId xmlns:a16="http://schemas.microsoft.com/office/drawing/2014/main" id="{730EE156-B8E4-4163-A74C-F4D89DF1D7D1}"/>
              </a:ext>
            </a:extLst>
          </p:cNvPr>
          <p:cNvSpPr/>
          <p:nvPr/>
        </p:nvSpPr>
        <p:spPr>
          <a:xfrm>
            <a:off x="6384346" y="1151874"/>
            <a:ext cx="563851" cy="338554"/>
          </a:xfrm>
          <a:prstGeom prst="rect">
            <a:avLst/>
          </a:prstGeom>
        </p:spPr>
        <p:txBody>
          <a:bodyPr wrap="square">
            <a:spAutoFit/>
          </a:bodyPr>
          <a:lstStyle/>
          <a:p>
            <a:pPr algn="ctr"/>
            <a:r>
              <a:rPr lang="en-MY" sz="1600" dirty="0">
                <a:highlight>
                  <a:srgbClr val="00FF00"/>
                </a:highlight>
              </a:rPr>
              <a:t>SELL</a:t>
            </a:r>
          </a:p>
        </p:txBody>
      </p:sp>
      <p:sp>
        <p:nvSpPr>
          <p:cNvPr id="8" name="Rectangle 7">
            <a:extLst>
              <a:ext uri="{FF2B5EF4-FFF2-40B4-BE49-F238E27FC236}">
                <a16:creationId xmlns:a16="http://schemas.microsoft.com/office/drawing/2014/main" id="{060F8D1B-914A-4785-8C85-BCFBB2B957FE}"/>
              </a:ext>
            </a:extLst>
          </p:cNvPr>
          <p:cNvSpPr/>
          <p:nvPr/>
        </p:nvSpPr>
        <p:spPr>
          <a:xfrm>
            <a:off x="8466689" y="4051084"/>
            <a:ext cx="563851" cy="338554"/>
          </a:xfrm>
          <a:prstGeom prst="rect">
            <a:avLst/>
          </a:prstGeom>
        </p:spPr>
        <p:txBody>
          <a:bodyPr wrap="square">
            <a:spAutoFit/>
          </a:bodyPr>
          <a:lstStyle/>
          <a:p>
            <a:pPr algn="ctr"/>
            <a:r>
              <a:rPr lang="en-MY" sz="1600" dirty="0">
                <a:highlight>
                  <a:srgbClr val="00FF00"/>
                </a:highlight>
              </a:rPr>
              <a:t>BUY</a:t>
            </a:r>
          </a:p>
        </p:txBody>
      </p:sp>
    </p:spTree>
    <p:extLst>
      <p:ext uri="{BB962C8B-B14F-4D97-AF65-F5344CB8AC3E}">
        <p14:creationId xmlns:p14="http://schemas.microsoft.com/office/powerpoint/2010/main" val="367935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C9DB8-25EE-4DF3-8CE7-4C74BFAF6A9B}"/>
              </a:ext>
            </a:extLst>
          </p:cNvPr>
          <p:cNvPicPr>
            <a:picLocks noChangeAspect="1"/>
          </p:cNvPicPr>
          <p:nvPr/>
        </p:nvPicPr>
        <p:blipFill>
          <a:blip r:embed="rId2"/>
          <a:stretch>
            <a:fillRect/>
          </a:stretch>
        </p:blipFill>
        <p:spPr>
          <a:xfrm>
            <a:off x="1658182" y="945877"/>
            <a:ext cx="1400602" cy="1801590"/>
          </a:xfrm>
          <a:prstGeom prst="rect">
            <a:avLst/>
          </a:prstGeom>
        </p:spPr>
      </p:pic>
      <p:pic>
        <p:nvPicPr>
          <p:cNvPr id="2" name="Picture 1">
            <a:extLst>
              <a:ext uri="{FF2B5EF4-FFF2-40B4-BE49-F238E27FC236}">
                <a16:creationId xmlns:a16="http://schemas.microsoft.com/office/drawing/2014/main" id="{11EEAA12-46F3-41FA-A1D6-CD875933F5D6}"/>
              </a:ext>
            </a:extLst>
          </p:cNvPr>
          <p:cNvPicPr>
            <a:picLocks noChangeAspect="1"/>
          </p:cNvPicPr>
          <p:nvPr/>
        </p:nvPicPr>
        <p:blipFill rotWithShape="1">
          <a:blip r:embed="rId3"/>
          <a:srcRect r="49795"/>
          <a:stretch/>
        </p:blipFill>
        <p:spPr>
          <a:xfrm>
            <a:off x="212436" y="4763177"/>
            <a:ext cx="2846348" cy="1723708"/>
          </a:xfrm>
          <a:prstGeom prst="rect">
            <a:avLst/>
          </a:prstGeom>
          <a:ln>
            <a:solidFill>
              <a:srgbClr val="C00000"/>
            </a:solidFill>
          </a:ln>
        </p:spPr>
      </p:pic>
      <p:sp>
        <p:nvSpPr>
          <p:cNvPr id="3" name="Rectangle 2">
            <a:extLst>
              <a:ext uri="{FF2B5EF4-FFF2-40B4-BE49-F238E27FC236}">
                <a16:creationId xmlns:a16="http://schemas.microsoft.com/office/drawing/2014/main" id="{8EBE9D4F-15F2-4694-9889-90DF7DDE883E}"/>
              </a:ext>
            </a:extLst>
          </p:cNvPr>
          <p:cNvSpPr/>
          <p:nvPr/>
        </p:nvSpPr>
        <p:spPr>
          <a:xfrm>
            <a:off x="212436" y="102183"/>
            <a:ext cx="6354619" cy="769441"/>
          </a:xfrm>
          <a:prstGeom prst="rect">
            <a:avLst/>
          </a:prstGeom>
          <a:noFill/>
        </p:spPr>
        <p:txBody>
          <a:bodyPr wrap="squar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Momentum Indicators</a:t>
            </a:r>
          </a:p>
        </p:txBody>
      </p:sp>
      <p:pic>
        <p:nvPicPr>
          <p:cNvPr id="4" name="Picture 3">
            <a:extLst>
              <a:ext uri="{FF2B5EF4-FFF2-40B4-BE49-F238E27FC236}">
                <a16:creationId xmlns:a16="http://schemas.microsoft.com/office/drawing/2014/main" id="{67DB5458-1660-46FE-A8E7-F58A72B74DE5}"/>
              </a:ext>
            </a:extLst>
          </p:cNvPr>
          <p:cNvPicPr>
            <a:picLocks noChangeAspect="1"/>
          </p:cNvPicPr>
          <p:nvPr/>
        </p:nvPicPr>
        <p:blipFill rotWithShape="1">
          <a:blip r:embed="rId4"/>
          <a:srcRect l="49999"/>
          <a:stretch/>
        </p:blipFill>
        <p:spPr>
          <a:xfrm>
            <a:off x="192511" y="2844801"/>
            <a:ext cx="2856431" cy="1723708"/>
          </a:xfrm>
          <a:prstGeom prst="rect">
            <a:avLst/>
          </a:prstGeom>
          <a:ln>
            <a:solidFill>
              <a:srgbClr val="C00000"/>
            </a:solidFill>
          </a:ln>
        </p:spPr>
      </p:pic>
      <p:pic>
        <p:nvPicPr>
          <p:cNvPr id="5" name="Picture 4">
            <a:extLst>
              <a:ext uri="{FF2B5EF4-FFF2-40B4-BE49-F238E27FC236}">
                <a16:creationId xmlns:a16="http://schemas.microsoft.com/office/drawing/2014/main" id="{46712CE5-2671-4EC7-B38E-0A997DFD3DE8}"/>
              </a:ext>
            </a:extLst>
          </p:cNvPr>
          <p:cNvPicPr>
            <a:picLocks noChangeAspect="1"/>
          </p:cNvPicPr>
          <p:nvPr/>
        </p:nvPicPr>
        <p:blipFill>
          <a:blip r:embed="rId5"/>
          <a:stretch>
            <a:fillRect/>
          </a:stretch>
        </p:blipFill>
        <p:spPr>
          <a:xfrm rot="5400000">
            <a:off x="6523697" y="5776427"/>
            <a:ext cx="280841" cy="396744"/>
          </a:xfrm>
          <a:prstGeom prst="rect">
            <a:avLst/>
          </a:prstGeom>
        </p:spPr>
      </p:pic>
      <p:pic>
        <p:nvPicPr>
          <p:cNvPr id="10" name="Picture 9">
            <a:extLst>
              <a:ext uri="{FF2B5EF4-FFF2-40B4-BE49-F238E27FC236}">
                <a16:creationId xmlns:a16="http://schemas.microsoft.com/office/drawing/2014/main" id="{AB1337A1-C9BE-4EE1-8482-2D1B0FBB4D8E}"/>
              </a:ext>
            </a:extLst>
          </p:cNvPr>
          <p:cNvPicPr>
            <a:picLocks noChangeAspect="1"/>
          </p:cNvPicPr>
          <p:nvPr/>
        </p:nvPicPr>
        <p:blipFill rotWithShape="1">
          <a:blip r:embed="rId6"/>
          <a:srcRect l="27576" t="10505" r="24394" b="5324"/>
          <a:stretch/>
        </p:blipFill>
        <p:spPr>
          <a:xfrm>
            <a:off x="6935568" y="950166"/>
            <a:ext cx="5119986" cy="5536719"/>
          </a:xfrm>
          <a:prstGeom prst="rect">
            <a:avLst/>
          </a:prstGeom>
          <a:ln>
            <a:solidFill>
              <a:schemeClr val="accent1"/>
            </a:solidFill>
          </a:ln>
        </p:spPr>
      </p:pic>
      <p:sp>
        <p:nvSpPr>
          <p:cNvPr id="11" name="Rectangle 10">
            <a:extLst>
              <a:ext uri="{FF2B5EF4-FFF2-40B4-BE49-F238E27FC236}">
                <a16:creationId xmlns:a16="http://schemas.microsoft.com/office/drawing/2014/main" id="{F02205CB-5942-4844-B54F-2CC72C9B5F02}"/>
              </a:ext>
            </a:extLst>
          </p:cNvPr>
          <p:cNvSpPr/>
          <p:nvPr/>
        </p:nvSpPr>
        <p:spPr>
          <a:xfrm>
            <a:off x="6777828" y="40627"/>
            <a:ext cx="5350582" cy="830997"/>
          </a:xfrm>
          <a:prstGeom prst="rect">
            <a:avLst/>
          </a:prstGeom>
          <a:solidFill>
            <a:schemeClr val="accent2">
              <a:lumMod val="20000"/>
              <a:lumOff val="80000"/>
            </a:schemeClr>
          </a:solidFill>
          <a:ln>
            <a:solidFill>
              <a:schemeClr val="accent2">
                <a:lumMod val="40000"/>
                <a:lumOff val="60000"/>
              </a:schemeClr>
            </a:solidFill>
          </a:ln>
        </p:spPr>
        <p:txBody>
          <a:bodyPr wrap="square">
            <a:spAutoFit/>
          </a:bodyPr>
          <a:lstStyle/>
          <a:p>
            <a:pPr marL="269875" indent="-269875">
              <a:buFont typeface="+mj-lt"/>
              <a:buAutoNum type="arabicParenR"/>
              <a:tabLst>
                <a:tab pos="177800" algn="l"/>
              </a:tabLst>
            </a:pPr>
            <a:r>
              <a:rPr lang="en-MY" sz="1200" b="1" dirty="0"/>
              <a:t>The Momentum Indicator: (</a:t>
            </a:r>
            <a:r>
              <a:rPr lang="en-MY" sz="1200" b="1" dirty="0">
                <a:solidFill>
                  <a:srgbClr val="C00000"/>
                </a:solidFill>
              </a:rPr>
              <a:t>Rate of Change -ROC</a:t>
            </a:r>
            <a:r>
              <a:rPr lang="en-MY" sz="1200" b="1" dirty="0"/>
              <a:t>)</a:t>
            </a:r>
          </a:p>
          <a:p>
            <a:pPr marL="269875" indent="-269875">
              <a:buAutoNum type="arabicParenR" startAt="2"/>
              <a:tabLst>
                <a:tab pos="177800" algn="l"/>
              </a:tabLst>
            </a:pPr>
            <a:r>
              <a:rPr lang="en-MY" sz="1200" b="1" dirty="0"/>
              <a:t>The Momentum Indicator: (</a:t>
            </a:r>
            <a:r>
              <a:rPr lang="en-MY" sz="1200" b="1" dirty="0">
                <a:solidFill>
                  <a:srgbClr val="C00000"/>
                </a:solidFill>
              </a:rPr>
              <a:t>Relative Strength Index- RSI</a:t>
            </a:r>
            <a:r>
              <a:rPr lang="en-MY" sz="1200" b="1" dirty="0"/>
              <a:t>)</a:t>
            </a:r>
          </a:p>
          <a:p>
            <a:pPr marL="269875" indent="-269875">
              <a:buAutoNum type="arabicParenR" startAt="2"/>
              <a:tabLst>
                <a:tab pos="177800" algn="l"/>
              </a:tabLst>
            </a:pPr>
            <a:r>
              <a:rPr lang="en-MY" sz="1200" b="1" dirty="0"/>
              <a:t>The Momentum Indicator: (</a:t>
            </a:r>
            <a:r>
              <a:rPr lang="en-MY" sz="1200" b="1" dirty="0">
                <a:solidFill>
                  <a:srgbClr val="C00000"/>
                </a:solidFill>
              </a:rPr>
              <a:t>Moving Average Convergence Divergence -MACD</a:t>
            </a:r>
            <a:r>
              <a:rPr lang="en-MY" sz="1200" b="1" dirty="0"/>
              <a:t>)</a:t>
            </a:r>
          </a:p>
          <a:p>
            <a:pPr marL="269875" indent="-269875">
              <a:buAutoNum type="arabicParenR" startAt="2"/>
              <a:tabLst>
                <a:tab pos="177800" algn="l"/>
              </a:tabLst>
            </a:pPr>
            <a:r>
              <a:rPr lang="en-MY" sz="1200" b="1" dirty="0"/>
              <a:t>The Momentum Indicator: (</a:t>
            </a:r>
            <a:r>
              <a:rPr lang="en-MY" sz="1200" b="1" dirty="0">
                <a:solidFill>
                  <a:srgbClr val="C00000"/>
                </a:solidFill>
              </a:rPr>
              <a:t>Stochastic</a:t>
            </a:r>
            <a:r>
              <a:rPr lang="en-MY" sz="1200" b="1" dirty="0"/>
              <a:t>)</a:t>
            </a:r>
          </a:p>
        </p:txBody>
      </p:sp>
      <p:sp>
        <p:nvSpPr>
          <p:cNvPr id="12" name="Rectangle 11">
            <a:extLst>
              <a:ext uri="{FF2B5EF4-FFF2-40B4-BE49-F238E27FC236}">
                <a16:creationId xmlns:a16="http://schemas.microsoft.com/office/drawing/2014/main" id="{FBBBF0B8-2380-4B00-9FA9-20A288F78332}"/>
              </a:ext>
            </a:extLst>
          </p:cNvPr>
          <p:cNvSpPr/>
          <p:nvPr/>
        </p:nvSpPr>
        <p:spPr>
          <a:xfrm>
            <a:off x="9814046" y="5494226"/>
            <a:ext cx="1620870" cy="261610"/>
          </a:xfrm>
          <a:prstGeom prst="rect">
            <a:avLst/>
          </a:prstGeom>
          <a:solidFill>
            <a:schemeClr val="accent2">
              <a:lumMod val="20000"/>
              <a:lumOff val="80000"/>
            </a:schemeClr>
          </a:solidFill>
          <a:ln>
            <a:solidFill>
              <a:schemeClr val="accent2">
                <a:lumMod val="40000"/>
                <a:lumOff val="60000"/>
              </a:schemeClr>
            </a:solidFill>
          </a:ln>
        </p:spPr>
        <p:txBody>
          <a:bodyPr wrap="square">
            <a:spAutoFit/>
          </a:bodyPr>
          <a:lstStyle/>
          <a:p>
            <a:pPr>
              <a:tabLst>
                <a:tab pos="177800" algn="l"/>
              </a:tabLst>
            </a:pPr>
            <a:r>
              <a:rPr lang="en-MY" sz="1100" b="1" dirty="0">
                <a:solidFill>
                  <a:srgbClr val="C00000"/>
                </a:solidFill>
              </a:rPr>
              <a:t>1) Rate of Change –ROC)</a:t>
            </a:r>
            <a:endParaRPr lang="en-MY" sz="1100" b="1" dirty="0"/>
          </a:p>
        </p:txBody>
      </p:sp>
      <p:sp>
        <p:nvSpPr>
          <p:cNvPr id="13" name="Rectangle 12">
            <a:extLst>
              <a:ext uri="{FF2B5EF4-FFF2-40B4-BE49-F238E27FC236}">
                <a16:creationId xmlns:a16="http://schemas.microsoft.com/office/drawing/2014/main" id="{1EDE5300-92E4-4190-BD91-0BD0B3048F17}"/>
              </a:ext>
            </a:extLst>
          </p:cNvPr>
          <p:cNvSpPr/>
          <p:nvPr/>
        </p:nvSpPr>
        <p:spPr>
          <a:xfrm>
            <a:off x="9814046" y="5834378"/>
            <a:ext cx="1364028" cy="600164"/>
          </a:xfrm>
          <a:prstGeom prst="rect">
            <a:avLst/>
          </a:prstGeom>
          <a:solidFill>
            <a:schemeClr val="accent2">
              <a:lumMod val="20000"/>
              <a:lumOff val="80000"/>
            </a:schemeClr>
          </a:solidFill>
          <a:ln>
            <a:solidFill>
              <a:schemeClr val="accent2">
                <a:lumMod val="40000"/>
                <a:lumOff val="60000"/>
              </a:schemeClr>
            </a:solidFill>
          </a:ln>
        </p:spPr>
        <p:txBody>
          <a:bodyPr wrap="square">
            <a:spAutoFit/>
          </a:bodyPr>
          <a:lstStyle/>
          <a:p>
            <a:pPr marL="269875" indent="-269875">
              <a:buAutoNum type="arabicParenR" startAt="2"/>
              <a:tabLst>
                <a:tab pos="177800" algn="l"/>
              </a:tabLst>
            </a:pPr>
            <a:r>
              <a:rPr lang="en-MY" sz="1100" b="1" dirty="0"/>
              <a:t>RSI</a:t>
            </a:r>
          </a:p>
          <a:p>
            <a:pPr marL="269875" indent="-269875">
              <a:buAutoNum type="arabicParenR" startAt="2"/>
              <a:tabLst>
                <a:tab pos="177800" algn="l"/>
              </a:tabLst>
            </a:pPr>
            <a:r>
              <a:rPr lang="en-MY" sz="1100" b="1" dirty="0"/>
              <a:t>MACD</a:t>
            </a:r>
          </a:p>
          <a:p>
            <a:pPr marL="269875" indent="-269875">
              <a:buAutoNum type="arabicParenR" startAt="2"/>
              <a:tabLst>
                <a:tab pos="177800" algn="l"/>
              </a:tabLst>
            </a:pPr>
            <a:r>
              <a:rPr lang="en-MY" sz="1100" b="1" dirty="0">
                <a:solidFill>
                  <a:srgbClr val="C00000"/>
                </a:solidFill>
              </a:rPr>
              <a:t>Stochastic</a:t>
            </a:r>
            <a:endParaRPr lang="en-MY" sz="1100" b="1" dirty="0"/>
          </a:p>
        </p:txBody>
      </p:sp>
      <p:pic>
        <p:nvPicPr>
          <p:cNvPr id="6" name="Picture 5">
            <a:extLst>
              <a:ext uri="{FF2B5EF4-FFF2-40B4-BE49-F238E27FC236}">
                <a16:creationId xmlns:a16="http://schemas.microsoft.com/office/drawing/2014/main" id="{0EE6A362-377A-4154-8746-E388F0E9F32B}"/>
              </a:ext>
            </a:extLst>
          </p:cNvPr>
          <p:cNvPicPr>
            <a:picLocks noChangeAspect="1"/>
          </p:cNvPicPr>
          <p:nvPr/>
        </p:nvPicPr>
        <p:blipFill rotWithShape="1">
          <a:blip r:embed="rId7"/>
          <a:srcRect l="38734" t="23261" r="37920" b="10361"/>
          <a:stretch/>
        </p:blipFill>
        <p:spPr>
          <a:xfrm>
            <a:off x="3144415" y="1189703"/>
            <a:ext cx="3279335" cy="5244839"/>
          </a:xfrm>
          <a:prstGeom prst="rect">
            <a:avLst/>
          </a:prstGeom>
          <a:ln>
            <a:solidFill>
              <a:srgbClr val="0070C0"/>
            </a:solidFill>
          </a:ln>
        </p:spPr>
      </p:pic>
    </p:spTree>
    <p:extLst>
      <p:ext uri="{BB962C8B-B14F-4D97-AF65-F5344CB8AC3E}">
        <p14:creationId xmlns:p14="http://schemas.microsoft.com/office/powerpoint/2010/main" val="2107380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47F97-BBEC-487A-BE67-AA7654BD4A79}"/>
              </a:ext>
            </a:extLst>
          </p:cNvPr>
          <p:cNvSpPr>
            <a:spLocks noGrp="1"/>
          </p:cNvSpPr>
          <p:nvPr>
            <p:ph idx="1"/>
          </p:nvPr>
        </p:nvSpPr>
        <p:spPr>
          <a:xfrm>
            <a:off x="787792" y="773724"/>
            <a:ext cx="11155680" cy="5711482"/>
          </a:xfrm>
        </p:spPr>
        <p:txBody>
          <a:bodyPr>
            <a:normAutofit fontScale="77500" lnSpcReduction="20000"/>
          </a:bodyPr>
          <a:lstStyle/>
          <a:p>
            <a:pPr marL="0" indent="0">
              <a:buNone/>
            </a:pPr>
            <a:r>
              <a:rPr lang="en-MY" sz="4600" b="1" dirty="0">
                <a:solidFill>
                  <a:srgbClr val="92D050"/>
                </a:solidFill>
              </a:rPr>
              <a:t>General Interpretation</a:t>
            </a:r>
          </a:p>
          <a:p>
            <a:pPr algn="just">
              <a:lnSpc>
                <a:spcPct val="150000"/>
              </a:lnSpc>
            </a:pPr>
            <a:r>
              <a:rPr lang="en-US" b="1" dirty="0"/>
              <a:t>Crossovers</a:t>
            </a:r>
            <a:r>
              <a:rPr lang="en-US" dirty="0"/>
              <a:t> Normally, the faster %K line changes direction sooner than the %D line. This means that the crossover will occur before the %D line has reversed direction, as in Figure 14.2.</a:t>
            </a:r>
          </a:p>
          <a:p>
            <a:pPr algn="just">
              <a:lnSpc>
                <a:spcPct val="150000"/>
              </a:lnSpc>
            </a:pPr>
            <a:r>
              <a:rPr lang="en-US" b="1" dirty="0"/>
              <a:t>Divergences</a:t>
            </a:r>
            <a:r>
              <a:rPr lang="en-US" dirty="0"/>
              <a:t> Figure 14.3 shows examples of where the %K fails to confirm a new high or low in the price, thereby setting up a divergence, which when confirmed, signals a change in trend.</a:t>
            </a:r>
          </a:p>
          <a:p>
            <a:pPr algn="just">
              <a:lnSpc>
                <a:spcPct val="150000"/>
              </a:lnSpc>
            </a:pPr>
            <a:r>
              <a:rPr lang="en-MY" b="1" dirty="0"/>
              <a:t>Divergence Failure</a:t>
            </a:r>
            <a:r>
              <a:rPr lang="en-MY" dirty="0"/>
              <a:t> An important indication of a possible change </a:t>
            </a:r>
            <a:r>
              <a:rPr lang="en-US" dirty="0"/>
              <a:t>in trend arises when the %K line crosses the %D line, moves back to test its extreme level, and fails to cross the %D line, as in Figure 14.4.</a:t>
            </a:r>
          </a:p>
          <a:p>
            <a:pPr algn="just">
              <a:lnSpc>
                <a:spcPct val="160000"/>
              </a:lnSpc>
            </a:pPr>
            <a:r>
              <a:rPr lang="en-US" dirty="0"/>
              <a:t>Once again, it is always important to see some price confirmation, and that is given with the break above the down trendline in the right side of </a:t>
            </a:r>
            <a:r>
              <a:rPr lang="en-MY" dirty="0"/>
              <a:t>the diagram.</a:t>
            </a:r>
          </a:p>
        </p:txBody>
      </p:sp>
    </p:spTree>
    <p:extLst>
      <p:ext uri="{BB962C8B-B14F-4D97-AF65-F5344CB8AC3E}">
        <p14:creationId xmlns:p14="http://schemas.microsoft.com/office/powerpoint/2010/main" val="386816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AEE25-BED0-4750-B4D2-AF9B1C487386}"/>
              </a:ext>
            </a:extLst>
          </p:cNvPr>
          <p:cNvSpPr>
            <a:spLocks noGrp="1"/>
          </p:cNvSpPr>
          <p:nvPr>
            <p:ph idx="1"/>
          </p:nvPr>
        </p:nvSpPr>
        <p:spPr>
          <a:xfrm>
            <a:off x="433679" y="492369"/>
            <a:ext cx="11183815" cy="5873262"/>
          </a:xfrm>
        </p:spPr>
        <p:txBody>
          <a:bodyPr>
            <a:normAutofit fontScale="55000" lnSpcReduction="20000"/>
          </a:bodyPr>
          <a:lstStyle/>
          <a:p>
            <a:pPr marL="0" indent="0" algn="just">
              <a:lnSpc>
                <a:spcPct val="150000"/>
              </a:lnSpc>
              <a:buNone/>
            </a:pPr>
            <a:r>
              <a:rPr lang="en-MY" sz="6500" b="1" dirty="0">
                <a:solidFill>
                  <a:srgbClr val="92D050"/>
                </a:solidFill>
              </a:rPr>
              <a:t>General Interpretation</a:t>
            </a:r>
          </a:p>
          <a:p>
            <a:pPr algn="just">
              <a:lnSpc>
                <a:spcPct val="120000"/>
              </a:lnSpc>
            </a:pPr>
            <a:r>
              <a:rPr lang="en-US" sz="4000" b="1" dirty="0"/>
              <a:t>Reverse Divergence</a:t>
            </a:r>
            <a:r>
              <a:rPr lang="en-US" sz="4000" dirty="0"/>
              <a:t> Occasionally during an uptrend, the %D line will make a lower low, which is associated with a higher low in the price, as </a:t>
            </a:r>
            <a:r>
              <a:rPr lang="en-MY" sz="4000" dirty="0"/>
              <a:t>shown in Figure 14.5. </a:t>
            </a:r>
            <a:r>
              <a:rPr lang="en-US" sz="4000" dirty="0"/>
              <a:t>This is a bearish omen, and conventional wisdom suggests looking for a selling opportunity on the next rally. This condition is sometimes referred to as a </a:t>
            </a:r>
            <a:r>
              <a:rPr lang="en-US" sz="4000" i="1" dirty="0"/>
              <a:t>bear setup. </a:t>
            </a:r>
            <a:r>
              <a:rPr lang="en-US" sz="4000" dirty="0"/>
              <a:t>A positive reverse divergence is featured in </a:t>
            </a:r>
            <a:r>
              <a:rPr lang="en-MY" sz="4000" dirty="0"/>
              <a:t>Figure 14.6.</a:t>
            </a:r>
          </a:p>
          <a:p>
            <a:pPr algn="just">
              <a:lnSpc>
                <a:spcPct val="120000"/>
              </a:lnSpc>
            </a:pPr>
            <a:r>
              <a:rPr lang="en-US" sz="4000" b="1" dirty="0"/>
              <a:t>Extremes</a:t>
            </a:r>
            <a:r>
              <a:rPr lang="en-US" sz="4000" dirty="0"/>
              <a:t> Occasionally the %K value reaches the extreme of 100 or 0. This indicates that a very powerful move is under way, since the price is consistently closing near its high or low. If a successful test of this extreme occurs following a pullback, it is usually an excellent entry point.</a:t>
            </a:r>
          </a:p>
          <a:p>
            <a:pPr algn="just">
              <a:lnSpc>
                <a:spcPct val="120000"/>
              </a:lnSpc>
            </a:pPr>
            <a:r>
              <a:rPr lang="en-US" sz="4000" b="1" dirty="0"/>
              <a:t>Hinge</a:t>
            </a:r>
            <a:r>
              <a:rPr lang="en-US" sz="4000" dirty="0"/>
              <a:t> When either the %K line or the %D line experiences a slowdown in velocity, indicated by a flattening line</a:t>
            </a:r>
            <a:r>
              <a:rPr lang="en-US" sz="4000" i="1" dirty="0"/>
              <a:t>, </a:t>
            </a:r>
            <a:r>
              <a:rPr lang="en-US" sz="4000" dirty="0"/>
              <a:t>the indication is usually that a reversal will take place in the next period. Examples are shown in Figure14.7 and Chart 14.24 in the form of a 10-minute chart for Pfizer.</a:t>
            </a:r>
            <a:endParaRPr lang="en-MY" sz="4000" dirty="0"/>
          </a:p>
        </p:txBody>
      </p:sp>
    </p:spTree>
    <p:extLst>
      <p:ext uri="{BB962C8B-B14F-4D97-AF65-F5344CB8AC3E}">
        <p14:creationId xmlns:p14="http://schemas.microsoft.com/office/powerpoint/2010/main" val="376945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generated with very high confidence">
            <a:extLst>
              <a:ext uri="{FF2B5EF4-FFF2-40B4-BE49-F238E27FC236}">
                <a16:creationId xmlns:a16="http://schemas.microsoft.com/office/drawing/2014/main" id="{AC58B825-FE08-46BB-8109-C3314EC98B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4780" y="1717883"/>
            <a:ext cx="8942439" cy="4948235"/>
          </a:xfrm>
        </p:spPr>
      </p:pic>
      <p:sp>
        <p:nvSpPr>
          <p:cNvPr id="2" name="Rectangle 1">
            <a:extLst>
              <a:ext uri="{FF2B5EF4-FFF2-40B4-BE49-F238E27FC236}">
                <a16:creationId xmlns:a16="http://schemas.microsoft.com/office/drawing/2014/main" id="{2D172AB0-886A-4AA9-A779-C2650661011B}"/>
              </a:ext>
            </a:extLst>
          </p:cNvPr>
          <p:cNvSpPr/>
          <p:nvPr/>
        </p:nvSpPr>
        <p:spPr>
          <a:xfrm>
            <a:off x="1140143" y="94428"/>
            <a:ext cx="9911711" cy="1538883"/>
          </a:xfrm>
          <a:prstGeom prst="rect">
            <a:avLst/>
          </a:prstGeom>
        </p:spPr>
        <p:txBody>
          <a:bodyPr wrap="square">
            <a:spAutoFit/>
          </a:bodyPr>
          <a:lstStyle/>
          <a:p>
            <a:r>
              <a:rPr lang="en-MY" sz="5400" b="1" dirty="0">
                <a:solidFill>
                  <a:srgbClr val="C00000"/>
                </a:solidFill>
              </a:rPr>
              <a:t>Crossovers:</a:t>
            </a:r>
          </a:p>
          <a:p>
            <a:pPr marL="342900" indent="-342900">
              <a:buFont typeface="Wingdings" panose="05000000000000000000" pitchFamily="2" charset="2"/>
              <a:buChar char="ü"/>
            </a:pPr>
            <a:r>
              <a:rPr lang="en-MY" sz="2000" dirty="0"/>
              <a:t>Normally, the faster </a:t>
            </a:r>
            <a:r>
              <a:rPr lang="en-MY" sz="2000" dirty="0">
                <a:highlight>
                  <a:srgbClr val="00FFFF"/>
                </a:highlight>
              </a:rPr>
              <a:t>%K</a:t>
            </a:r>
            <a:r>
              <a:rPr lang="en-MY" sz="2000" dirty="0"/>
              <a:t> line changes direction sooner than the </a:t>
            </a:r>
            <a:r>
              <a:rPr lang="en-MY" sz="2000" dirty="0">
                <a:highlight>
                  <a:srgbClr val="FFFF00"/>
                </a:highlight>
              </a:rPr>
              <a:t>%D</a:t>
            </a:r>
            <a:r>
              <a:rPr lang="en-MY" sz="2000" dirty="0"/>
              <a:t> line. This means that the crossover will occur before the %D line has reversed direction, as in Figure 14.2.</a:t>
            </a:r>
          </a:p>
        </p:txBody>
      </p:sp>
      <p:cxnSp>
        <p:nvCxnSpPr>
          <p:cNvPr id="4" name="Straight Arrow Connector 3">
            <a:extLst>
              <a:ext uri="{FF2B5EF4-FFF2-40B4-BE49-F238E27FC236}">
                <a16:creationId xmlns:a16="http://schemas.microsoft.com/office/drawing/2014/main" id="{687F6FB0-8FC9-460B-8151-C87CEB9BBD95}"/>
              </a:ext>
            </a:extLst>
          </p:cNvPr>
          <p:cNvCxnSpPr/>
          <p:nvPr/>
        </p:nvCxnSpPr>
        <p:spPr>
          <a:xfrm>
            <a:off x="4011561" y="1238865"/>
            <a:ext cx="196645" cy="22712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F241D3D-E244-4418-81DE-4ABBD610EAA6}"/>
              </a:ext>
            </a:extLst>
          </p:cNvPr>
          <p:cNvCxnSpPr/>
          <p:nvPr/>
        </p:nvCxnSpPr>
        <p:spPr>
          <a:xfrm flipH="1">
            <a:off x="4847303" y="1238865"/>
            <a:ext cx="3224981" cy="219013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120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generated with high confidence">
            <a:extLst>
              <a:ext uri="{FF2B5EF4-FFF2-40B4-BE49-F238E27FC236}">
                <a16:creationId xmlns:a16="http://schemas.microsoft.com/office/drawing/2014/main" id="{44E323E1-100A-4DFA-B2E9-E4609EE7D9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8711" y="330466"/>
            <a:ext cx="7826476" cy="5847755"/>
          </a:xfrm>
        </p:spPr>
      </p:pic>
      <p:sp>
        <p:nvSpPr>
          <p:cNvPr id="2" name="Rectangle 1">
            <a:extLst>
              <a:ext uri="{FF2B5EF4-FFF2-40B4-BE49-F238E27FC236}">
                <a16:creationId xmlns:a16="http://schemas.microsoft.com/office/drawing/2014/main" id="{D0B10D7B-893D-46DF-9211-B177EB106E8A}"/>
              </a:ext>
            </a:extLst>
          </p:cNvPr>
          <p:cNvSpPr/>
          <p:nvPr/>
        </p:nvSpPr>
        <p:spPr>
          <a:xfrm>
            <a:off x="186813" y="84245"/>
            <a:ext cx="3765755" cy="6093976"/>
          </a:xfrm>
          <a:prstGeom prst="rect">
            <a:avLst/>
          </a:prstGeom>
        </p:spPr>
        <p:txBody>
          <a:bodyPr wrap="square">
            <a:spAutoFit/>
          </a:bodyPr>
          <a:lstStyle/>
          <a:p>
            <a:pPr algn="just"/>
            <a:r>
              <a:rPr lang="en-MY" sz="4800" b="1" dirty="0">
                <a:solidFill>
                  <a:srgbClr val="C00000"/>
                </a:solidFill>
              </a:rPr>
              <a:t>Divergences</a:t>
            </a:r>
            <a:r>
              <a:rPr lang="en-MY" sz="3200" dirty="0"/>
              <a:t> </a:t>
            </a:r>
          </a:p>
          <a:p>
            <a:pPr marL="285750" indent="-285750" algn="just">
              <a:buFont typeface="Wingdings" panose="05000000000000000000" pitchFamily="2" charset="2"/>
              <a:buChar char="ü"/>
            </a:pPr>
            <a:r>
              <a:rPr lang="en-MY" sz="1900" dirty="0"/>
              <a:t>Figure 14.3 shows examples of where the %K fails to confirm a new high or low in the price, thereby setting up a divergence, which when confirmed, signals a change in trend.</a:t>
            </a:r>
          </a:p>
          <a:p>
            <a:pPr marL="285750" indent="-285750" algn="just">
              <a:buFont typeface="Wingdings" panose="05000000000000000000" pitchFamily="2" charset="2"/>
              <a:buChar char="ü"/>
            </a:pPr>
            <a:endParaRPr lang="en-MY" sz="1900" dirty="0"/>
          </a:p>
          <a:p>
            <a:pPr marL="285750" indent="-285750" algn="just">
              <a:buFont typeface="Wingdings" panose="05000000000000000000" pitchFamily="2" charset="2"/>
              <a:buChar char="ü"/>
            </a:pPr>
            <a:r>
              <a:rPr lang="en-MY" sz="1900" dirty="0"/>
              <a:t>Divergence is where the Price line and the Stochastic line moves in a different direction.</a:t>
            </a:r>
          </a:p>
          <a:p>
            <a:pPr marL="285750" indent="-285750" algn="just">
              <a:buFont typeface="Wingdings" panose="05000000000000000000" pitchFamily="2" charset="2"/>
              <a:buChar char="ü"/>
            </a:pPr>
            <a:endParaRPr lang="en-MY" sz="1900" dirty="0"/>
          </a:p>
          <a:p>
            <a:pPr marL="285750" indent="-285750" algn="just">
              <a:buFont typeface="Wingdings" panose="05000000000000000000" pitchFamily="2" charset="2"/>
              <a:buChar char="ü"/>
            </a:pPr>
            <a:r>
              <a:rPr lang="en-MY" sz="1900" dirty="0"/>
              <a:t>This signal a change of trend:</a:t>
            </a:r>
          </a:p>
          <a:p>
            <a:pPr marL="628650" indent="-363538" algn="just">
              <a:buAutoNum type="arabicParenBoth"/>
            </a:pPr>
            <a:r>
              <a:rPr lang="en-MY" sz="1900" dirty="0">
                <a:solidFill>
                  <a:srgbClr val="C00000"/>
                </a:solidFill>
              </a:rPr>
              <a:t>Negative Divergence</a:t>
            </a:r>
            <a:r>
              <a:rPr lang="en-MY" sz="1900" dirty="0"/>
              <a:t>: Price Line upwards, Stochastic Line Downwards = </a:t>
            </a:r>
            <a:r>
              <a:rPr lang="en-MY" sz="1900" b="1" dirty="0">
                <a:solidFill>
                  <a:srgbClr val="FF0000"/>
                </a:solidFill>
              </a:rPr>
              <a:t>Bearish signal</a:t>
            </a:r>
            <a:r>
              <a:rPr lang="en-MY" sz="1900" dirty="0"/>
              <a:t>.</a:t>
            </a:r>
          </a:p>
          <a:p>
            <a:pPr marL="628650" indent="-363538" algn="just">
              <a:buAutoNum type="arabicParenBoth"/>
            </a:pPr>
            <a:r>
              <a:rPr lang="en-MY" sz="1900" b="1" dirty="0">
                <a:solidFill>
                  <a:srgbClr val="00B050"/>
                </a:solidFill>
              </a:rPr>
              <a:t>Positive Divergence</a:t>
            </a:r>
            <a:r>
              <a:rPr lang="en-MY" sz="1900" dirty="0"/>
              <a:t>: Price Line Downwards, Stochastic Line Upwards = </a:t>
            </a:r>
            <a:r>
              <a:rPr lang="en-MY" sz="1900" b="1" dirty="0">
                <a:solidFill>
                  <a:srgbClr val="00B050"/>
                </a:solidFill>
              </a:rPr>
              <a:t>Bullish signal</a:t>
            </a:r>
            <a:r>
              <a:rPr lang="en-MY" sz="1900" dirty="0"/>
              <a:t>.</a:t>
            </a:r>
          </a:p>
        </p:txBody>
      </p:sp>
      <p:cxnSp>
        <p:nvCxnSpPr>
          <p:cNvPr id="8" name="Straight Arrow Connector 7">
            <a:extLst>
              <a:ext uri="{FF2B5EF4-FFF2-40B4-BE49-F238E27FC236}">
                <a16:creationId xmlns:a16="http://schemas.microsoft.com/office/drawing/2014/main" id="{515A6A23-E4A3-4F90-B552-EEE8255C395C}"/>
              </a:ext>
            </a:extLst>
          </p:cNvPr>
          <p:cNvCxnSpPr>
            <a:cxnSpLocks/>
          </p:cNvCxnSpPr>
          <p:nvPr/>
        </p:nvCxnSpPr>
        <p:spPr>
          <a:xfrm flipV="1">
            <a:off x="3952568" y="5801035"/>
            <a:ext cx="4326193" cy="941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573DEC-97A6-4495-A722-D8F0DEE2AC66}"/>
              </a:ext>
            </a:extLst>
          </p:cNvPr>
          <p:cNvCxnSpPr>
            <a:cxnSpLocks/>
          </p:cNvCxnSpPr>
          <p:nvPr/>
        </p:nvCxnSpPr>
        <p:spPr>
          <a:xfrm flipV="1">
            <a:off x="3765176" y="3969572"/>
            <a:ext cx="2330824" cy="10434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91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generated with high confidence">
            <a:extLst>
              <a:ext uri="{FF2B5EF4-FFF2-40B4-BE49-F238E27FC236}">
                <a16:creationId xmlns:a16="http://schemas.microsoft.com/office/drawing/2014/main" id="{A35E6B00-4AF8-411C-AB1E-487B4F422E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3855" y="1474839"/>
            <a:ext cx="7762568" cy="5239622"/>
          </a:xfrm>
        </p:spPr>
      </p:pic>
      <p:sp>
        <p:nvSpPr>
          <p:cNvPr id="2" name="Rectangle 1">
            <a:extLst>
              <a:ext uri="{FF2B5EF4-FFF2-40B4-BE49-F238E27FC236}">
                <a16:creationId xmlns:a16="http://schemas.microsoft.com/office/drawing/2014/main" id="{D320A28E-D14F-4CB2-8217-F1FB722E7B0B}"/>
              </a:ext>
            </a:extLst>
          </p:cNvPr>
          <p:cNvSpPr/>
          <p:nvPr/>
        </p:nvSpPr>
        <p:spPr>
          <a:xfrm>
            <a:off x="688256" y="143539"/>
            <a:ext cx="10491019" cy="1261884"/>
          </a:xfrm>
          <a:prstGeom prst="rect">
            <a:avLst/>
          </a:prstGeom>
        </p:spPr>
        <p:txBody>
          <a:bodyPr wrap="square">
            <a:spAutoFit/>
          </a:bodyPr>
          <a:lstStyle/>
          <a:p>
            <a:r>
              <a:rPr lang="en-MY" sz="3600" b="1" dirty="0">
                <a:solidFill>
                  <a:srgbClr val="C00000"/>
                </a:solidFill>
              </a:rPr>
              <a:t>Divergence Failure</a:t>
            </a:r>
            <a:r>
              <a:rPr lang="en-MY" sz="2800" dirty="0"/>
              <a:t> </a:t>
            </a:r>
          </a:p>
          <a:p>
            <a:pPr marL="285750" indent="-285750">
              <a:buFont typeface="Wingdings" panose="05000000000000000000" pitchFamily="2" charset="2"/>
              <a:buChar char="ü"/>
            </a:pPr>
            <a:r>
              <a:rPr lang="en-MY" sz="2000" dirty="0"/>
              <a:t>An important indication of a possible change in trend arises when the %K line crosses the %D line, moves back to test its extreme level, and fails to cross the %D line, as in Figure 14.4.</a:t>
            </a:r>
          </a:p>
        </p:txBody>
      </p:sp>
      <p:pic>
        <p:nvPicPr>
          <p:cNvPr id="3" name="Picture 2">
            <a:extLst>
              <a:ext uri="{FF2B5EF4-FFF2-40B4-BE49-F238E27FC236}">
                <a16:creationId xmlns:a16="http://schemas.microsoft.com/office/drawing/2014/main" id="{C4A8680A-E265-4D10-8136-A8FF4BDC250E}"/>
              </a:ext>
            </a:extLst>
          </p:cNvPr>
          <p:cNvPicPr>
            <a:picLocks noChangeAspect="1"/>
          </p:cNvPicPr>
          <p:nvPr/>
        </p:nvPicPr>
        <p:blipFill>
          <a:blip r:embed="rId3"/>
          <a:stretch>
            <a:fillRect/>
          </a:stretch>
        </p:blipFill>
        <p:spPr>
          <a:xfrm>
            <a:off x="215577" y="1445192"/>
            <a:ext cx="3953299" cy="5169856"/>
          </a:xfrm>
          <a:prstGeom prst="rect">
            <a:avLst/>
          </a:prstGeom>
        </p:spPr>
      </p:pic>
      <p:sp>
        <p:nvSpPr>
          <p:cNvPr id="4" name="Oval 3">
            <a:extLst>
              <a:ext uri="{FF2B5EF4-FFF2-40B4-BE49-F238E27FC236}">
                <a16:creationId xmlns:a16="http://schemas.microsoft.com/office/drawing/2014/main" id="{E0083888-DCAE-4C58-9163-878B65B832DD}"/>
              </a:ext>
            </a:extLst>
          </p:cNvPr>
          <p:cNvSpPr/>
          <p:nvPr/>
        </p:nvSpPr>
        <p:spPr>
          <a:xfrm>
            <a:off x="11272454" y="846025"/>
            <a:ext cx="462579" cy="55939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Arrow: Down 5">
            <a:extLst>
              <a:ext uri="{FF2B5EF4-FFF2-40B4-BE49-F238E27FC236}">
                <a16:creationId xmlns:a16="http://schemas.microsoft.com/office/drawing/2014/main" id="{A1E3599E-329C-4D16-A80C-C336510764EE}"/>
              </a:ext>
            </a:extLst>
          </p:cNvPr>
          <p:cNvSpPr/>
          <p:nvPr/>
        </p:nvSpPr>
        <p:spPr>
          <a:xfrm>
            <a:off x="7465806" y="4636547"/>
            <a:ext cx="258183" cy="5163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Arrow: Down 6">
            <a:extLst>
              <a:ext uri="{FF2B5EF4-FFF2-40B4-BE49-F238E27FC236}">
                <a16:creationId xmlns:a16="http://schemas.microsoft.com/office/drawing/2014/main" id="{DEF55DC1-AD15-4451-B08F-56DF4F7AF4D9}"/>
              </a:ext>
            </a:extLst>
          </p:cNvPr>
          <p:cNvSpPr/>
          <p:nvPr/>
        </p:nvSpPr>
        <p:spPr>
          <a:xfrm rot="10800000">
            <a:off x="9436249" y="6267510"/>
            <a:ext cx="258183" cy="5163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Arrow: Down 7">
            <a:extLst>
              <a:ext uri="{FF2B5EF4-FFF2-40B4-BE49-F238E27FC236}">
                <a16:creationId xmlns:a16="http://schemas.microsoft.com/office/drawing/2014/main" id="{36AC3E98-BA53-46C3-87AF-F2B03B3DCF6D}"/>
              </a:ext>
            </a:extLst>
          </p:cNvPr>
          <p:cNvSpPr/>
          <p:nvPr/>
        </p:nvSpPr>
        <p:spPr>
          <a:xfrm>
            <a:off x="1785770" y="4496697"/>
            <a:ext cx="130883" cy="5163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Arrow: Down 8">
            <a:extLst>
              <a:ext uri="{FF2B5EF4-FFF2-40B4-BE49-F238E27FC236}">
                <a16:creationId xmlns:a16="http://schemas.microsoft.com/office/drawing/2014/main" id="{F1CC21B9-AC47-4EC7-9BB0-CDF456776CBD}"/>
              </a:ext>
            </a:extLst>
          </p:cNvPr>
          <p:cNvSpPr/>
          <p:nvPr/>
        </p:nvSpPr>
        <p:spPr>
          <a:xfrm rot="10800000">
            <a:off x="2377439" y="6009326"/>
            <a:ext cx="120128" cy="5163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6640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generated with high confidence">
            <a:extLst>
              <a:ext uri="{FF2B5EF4-FFF2-40B4-BE49-F238E27FC236}">
                <a16:creationId xmlns:a16="http://schemas.microsoft.com/office/drawing/2014/main" id="{090DC4DA-DBEC-4257-A13E-AACDDE72FB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9923" y="216309"/>
            <a:ext cx="6736759" cy="3193729"/>
          </a:xfrm>
        </p:spPr>
      </p:pic>
      <p:sp>
        <p:nvSpPr>
          <p:cNvPr id="2" name="Rectangle 1">
            <a:extLst>
              <a:ext uri="{FF2B5EF4-FFF2-40B4-BE49-F238E27FC236}">
                <a16:creationId xmlns:a16="http://schemas.microsoft.com/office/drawing/2014/main" id="{54231E77-8013-43B6-A176-4FDDFDB05C6D}"/>
              </a:ext>
            </a:extLst>
          </p:cNvPr>
          <p:cNvSpPr/>
          <p:nvPr/>
        </p:nvSpPr>
        <p:spPr>
          <a:xfrm>
            <a:off x="490687" y="178384"/>
            <a:ext cx="4552336" cy="6463308"/>
          </a:xfrm>
          <a:prstGeom prst="rect">
            <a:avLst/>
          </a:prstGeom>
        </p:spPr>
        <p:txBody>
          <a:bodyPr wrap="square">
            <a:spAutoFit/>
          </a:bodyPr>
          <a:lstStyle/>
          <a:p>
            <a:r>
              <a:rPr lang="en-US" sz="3600" b="1" dirty="0">
                <a:solidFill>
                  <a:srgbClr val="C00000"/>
                </a:solidFill>
              </a:rPr>
              <a:t>Reverse Divergence</a:t>
            </a:r>
            <a:r>
              <a:rPr lang="en-US" sz="3600" dirty="0">
                <a:solidFill>
                  <a:srgbClr val="C00000"/>
                </a:solidFill>
              </a:rPr>
              <a:t> </a:t>
            </a:r>
          </a:p>
          <a:p>
            <a:pPr algn="just"/>
            <a:endParaRPr lang="en-US" dirty="0"/>
          </a:p>
          <a:p>
            <a:pPr algn="just"/>
            <a:r>
              <a:rPr lang="en-US" sz="2400" dirty="0"/>
              <a:t>Occasionally during an uptrend, the %D line will make a lower low, which is associated with a higher low in the price, as </a:t>
            </a:r>
            <a:r>
              <a:rPr lang="en-MY" sz="2400" dirty="0"/>
              <a:t>shown in Figure 14.5. </a:t>
            </a:r>
          </a:p>
          <a:p>
            <a:pPr algn="just"/>
            <a:endParaRPr lang="en-MY" sz="2400" dirty="0"/>
          </a:p>
          <a:p>
            <a:pPr algn="just"/>
            <a:r>
              <a:rPr lang="en-US" sz="2400" dirty="0"/>
              <a:t>This is a </a:t>
            </a:r>
            <a:r>
              <a:rPr lang="en-US" sz="2400" dirty="0">
                <a:solidFill>
                  <a:srgbClr val="C00000"/>
                </a:solidFill>
              </a:rPr>
              <a:t>bearish</a:t>
            </a:r>
            <a:r>
              <a:rPr lang="en-US" sz="2400" dirty="0"/>
              <a:t> omen, and conventional wisdom suggests looking for a selling opportunity on the next rally. </a:t>
            </a:r>
          </a:p>
          <a:p>
            <a:pPr algn="just"/>
            <a:endParaRPr lang="en-US" sz="2400" dirty="0"/>
          </a:p>
          <a:p>
            <a:pPr algn="just"/>
            <a:r>
              <a:rPr lang="en-US" sz="2400" dirty="0"/>
              <a:t>This condition is sometimes referred to as a </a:t>
            </a:r>
            <a:r>
              <a:rPr lang="en-US" sz="2400" i="1" dirty="0">
                <a:solidFill>
                  <a:srgbClr val="C00000"/>
                </a:solidFill>
              </a:rPr>
              <a:t>bear setup</a:t>
            </a:r>
            <a:r>
              <a:rPr lang="en-US" sz="2400" i="1" dirty="0"/>
              <a:t>. </a:t>
            </a:r>
            <a:r>
              <a:rPr lang="en-US" sz="2400" dirty="0"/>
              <a:t>A positive reverse divergence is featured in </a:t>
            </a:r>
            <a:r>
              <a:rPr lang="en-MY" sz="2400" dirty="0"/>
              <a:t>Figure 14.6</a:t>
            </a:r>
          </a:p>
        </p:txBody>
      </p:sp>
      <p:pic>
        <p:nvPicPr>
          <p:cNvPr id="3" name="Picture 2">
            <a:extLst>
              <a:ext uri="{FF2B5EF4-FFF2-40B4-BE49-F238E27FC236}">
                <a16:creationId xmlns:a16="http://schemas.microsoft.com/office/drawing/2014/main" id="{AB2062E2-221A-40C7-9E8C-8642FFA91917}"/>
              </a:ext>
            </a:extLst>
          </p:cNvPr>
          <p:cNvPicPr>
            <a:picLocks noChangeAspect="1"/>
          </p:cNvPicPr>
          <p:nvPr/>
        </p:nvPicPr>
        <p:blipFill>
          <a:blip r:embed="rId3"/>
          <a:stretch>
            <a:fillRect/>
          </a:stretch>
        </p:blipFill>
        <p:spPr>
          <a:xfrm>
            <a:off x="5279923" y="3519469"/>
            <a:ext cx="6736759" cy="3266303"/>
          </a:xfrm>
          <a:prstGeom prst="rect">
            <a:avLst/>
          </a:prstGeom>
        </p:spPr>
      </p:pic>
    </p:spTree>
    <p:extLst>
      <p:ext uri="{BB962C8B-B14F-4D97-AF65-F5344CB8AC3E}">
        <p14:creationId xmlns:p14="http://schemas.microsoft.com/office/powerpoint/2010/main" val="923454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5CAC43-608D-4EA6-8C72-052D05195A61}"/>
              </a:ext>
            </a:extLst>
          </p:cNvPr>
          <p:cNvSpPr/>
          <p:nvPr/>
        </p:nvSpPr>
        <p:spPr>
          <a:xfrm>
            <a:off x="422787" y="330291"/>
            <a:ext cx="11110452" cy="1508105"/>
          </a:xfrm>
          <a:prstGeom prst="rect">
            <a:avLst/>
          </a:prstGeom>
        </p:spPr>
        <p:txBody>
          <a:bodyPr wrap="square">
            <a:spAutoFit/>
          </a:bodyPr>
          <a:lstStyle/>
          <a:p>
            <a:pPr algn="just"/>
            <a:r>
              <a:rPr lang="en-US" sz="3200" b="1" dirty="0">
                <a:solidFill>
                  <a:srgbClr val="C00000"/>
                </a:solidFill>
              </a:rPr>
              <a:t>Extremes</a:t>
            </a:r>
            <a:r>
              <a:rPr lang="en-US" sz="3200" dirty="0"/>
              <a:t> </a:t>
            </a:r>
            <a:endParaRPr lang="en-US" dirty="0"/>
          </a:p>
          <a:p>
            <a:pPr marL="342900" indent="-342900" algn="just">
              <a:buFont typeface="Wingdings" panose="05000000000000000000" pitchFamily="2" charset="2"/>
              <a:buChar char="ü"/>
            </a:pPr>
            <a:r>
              <a:rPr lang="en-US" sz="2000" dirty="0"/>
              <a:t>Occasionally the %K value reaches the extreme of 100 or 0. This indicates that a very powerful move is under way, since the price is consistently closing near its high or low. </a:t>
            </a:r>
          </a:p>
          <a:p>
            <a:pPr marL="342900" indent="-342900" algn="just">
              <a:buFont typeface="Wingdings" panose="05000000000000000000" pitchFamily="2" charset="2"/>
              <a:buChar char="ü"/>
            </a:pPr>
            <a:r>
              <a:rPr lang="en-US" sz="2000" dirty="0"/>
              <a:t>If a successful test of this extreme occurs following a pullback, it is usually an excellent entry point.</a:t>
            </a:r>
          </a:p>
        </p:txBody>
      </p:sp>
      <p:pic>
        <p:nvPicPr>
          <p:cNvPr id="3" name="Picture 2">
            <a:extLst>
              <a:ext uri="{FF2B5EF4-FFF2-40B4-BE49-F238E27FC236}">
                <a16:creationId xmlns:a16="http://schemas.microsoft.com/office/drawing/2014/main" id="{6B0C0192-A527-47C7-A34F-9AAB19627B4F}"/>
              </a:ext>
            </a:extLst>
          </p:cNvPr>
          <p:cNvPicPr>
            <a:picLocks noChangeAspect="1"/>
          </p:cNvPicPr>
          <p:nvPr/>
        </p:nvPicPr>
        <p:blipFill>
          <a:blip r:embed="rId2"/>
          <a:stretch>
            <a:fillRect/>
          </a:stretch>
        </p:blipFill>
        <p:spPr>
          <a:xfrm>
            <a:off x="2258964" y="2182526"/>
            <a:ext cx="7438098" cy="4119874"/>
          </a:xfrm>
          <a:prstGeom prst="rect">
            <a:avLst/>
          </a:prstGeom>
        </p:spPr>
      </p:pic>
    </p:spTree>
    <p:extLst>
      <p:ext uri="{BB962C8B-B14F-4D97-AF65-F5344CB8AC3E}">
        <p14:creationId xmlns:p14="http://schemas.microsoft.com/office/powerpoint/2010/main" val="416982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generated with very high confidence">
            <a:extLst>
              <a:ext uri="{FF2B5EF4-FFF2-40B4-BE49-F238E27FC236}">
                <a16:creationId xmlns:a16="http://schemas.microsoft.com/office/drawing/2014/main" id="{1E566639-66DB-4CE7-B0A6-8A91633CBB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0827" y="3652028"/>
            <a:ext cx="6826564" cy="3076378"/>
          </a:xfrm>
        </p:spPr>
      </p:pic>
      <p:sp>
        <p:nvSpPr>
          <p:cNvPr id="2" name="Rectangle 1">
            <a:extLst>
              <a:ext uri="{FF2B5EF4-FFF2-40B4-BE49-F238E27FC236}">
                <a16:creationId xmlns:a16="http://schemas.microsoft.com/office/drawing/2014/main" id="{0A084AD7-BDE2-473F-B89B-8F1A3DCC4138}"/>
              </a:ext>
            </a:extLst>
          </p:cNvPr>
          <p:cNvSpPr/>
          <p:nvPr/>
        </p:nvSpPr>
        <p:spPr>
          <a:xfrm>
            <a:off x="359922" y="480975"/>
            <a:ext cx="3504155" cy="6032421"/>
          </a:xfrm>
          <a:prstGeom prst="rect">
            <a:avLst/>
          </a:prstGeom>
        </p:spPr>
        <p:txBody>
          <a:bodyPr wrap="square">
            <a:spAutoFit/>
          </a:bodyPr>
          <a:lstStyle/>
          <a:p>
            <a:pPr algn="just"/>
            <a:r>
              <a:rPr lang="en-US" sz="3200" b="1" dirty="0">
                <a:solidFill>
                  <a:srgbClr val="C00000"/>
                </a:solidFill>
              </a:rPr>
              <a:t>Hinge</a:t>
            </a:r>
            <a:r>
              <a:rPr lang="en-US" dirty="0"/>
              <a:t> </a:t>
            </a:r>
          </a:p>
          <a:p>
            <a:pPr algn="just"/>
            <a:endParaRPr lang="en-US" dirty="0"/>
          </a:p>
          <a:p>
            <a:pPr marL="285750" indent="-285750" algn="just">
              <a:buFont typeface="Wingdings" panose="05000000000000000000" pitchFamily="2" charset="2"/>
              <a:buChar char="ü"/>
            </a:pPr>
            <a:r>
              <a:rPr lang="en-US" sz="2400" dirty="0"/>
              <a:t>When either the %K line or the %D line experiences a slowdown in velocity, indicated by a flattening line</a:t>
            </a:r>
            <a:r>
              <a:rPr lang="en-US" sz="2400" i="1" dirty="0"/>
              <a:t>, </a:t>
            </a:r>
            <a:r>
              <a:rPr lang="en-US" sz="2400" dirty="0"/>
              <a:t>the indication is usually that a reversal will take place in the next period.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a:t>Examples are shown in Figure14.7 and Chart 14.24 in the form of a 10-minute chart for Pfizer.</a:t>
            </a:r>
            <a:endParaRPr lang="en-MY" sz="2400" dirty="0"/>
          </a:p>
        </p:txBody>
      </p:sp>
      <p:pic>
        <p:nvPicPr>
          <p:cNvPr id="3" name="Picture 2">
            <a:extLst>
              <a:ext uri="{FF2B5EF4-FFF2-40B4-BE49-F238E27FC236}">
                <a16:creationId xmlns:a16="http://schemas.microsoft.com/office/drawing/2014/main" id="{933BB489-CB8D-415E-BBFD-D02C9E634D54}"/>
              </a:ext>
            </a:extLst>
          </p:cNvPr>
          <p:cNvPicPr>
            <a:picLocks noChangeAspect="1"/>
          </p:cNvPicPr>
          <p:nvPr/>
        </p:nvPicPr>
        <p:blipFill>
          <a:blip r:embed="rId3"/>
          <a:stretch>
            <a:fillRect/>
          </a:stretch>
        </p:blipFill>
        <p:spPr>
          <a:xfrm>
            <a:off x="4640827" y="129594"/>
            <a:ext cx="7281829" cy="3488677"/>
          </a:xfrm>
          <a:prstGeom prst="rect">
            <a:avLst/>
          </a:prstGeom>
        </p:spPr>
      </p:pic>
    </p:spTree>
    <p:extLst>
      <p:ext uri="{BB962C8B-B14F-4D97-AF65-F5344CB8AC3E}">
        <p14:creationId xmlns:p14="http://schemas.microsoft.com/office/powerpoint/2010/main" val="2071698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0278" y="209948"/>
            <a:ext cx="11678264" cy="1059453"/>
          </a:xfrm>
          <a:prstGeom prst="rect">
            <a:avLst/>
          </a:prstGeom>
        </p:spPr>
        <p:txBody>
          <a:bodyPr vert="horz" lIns="91440" tIns="45720" rIns="91440" bIns="45720" rtlCol="0" anchor="ctr">
            <a:noAutofit/>
          </a:bodyPr>
          <a:lstStyle/>
          <a:p>
            <a:pPr lvl="0" algn="ctr">
              <a:spcBef>
                <a:spcPct val="0"/>
              </a:spcBef>
            </a:pPr>
            <a:r>
              <a:rPr lang="en-US" sz="3600" dirty="0">
                <a:solidFill>
                  <a:srgbClr val="FF0000"/>
                </a:solidFill>
              </a:rPr>
              <a:t>MOMENTUM INDICATOR 2:</a:t>
            </a:r>
          </a:p>
          <a:p>
            <a:pPr lvl="0" algn="ctr">
              <a:spcBef>
                <a:spcPct val="0"/>
              </a:spcBef>
            </a:pPr>
            <a:r>
              <a:rPr lang="en-US" sz="4400" dirty="0">
                <a:solidFill>
                  <a:srgbClr val="FF0000"/>
                </a:solidFill>
              </a:rPr>
              <a:t>RELATIVE STRENGTH INDEX- </a:t>
            </a:r>
            <a:r>
              <a:rPr lang="en-US" sz="5400" dirty="0">
                <a:solidFill>
                  <a:srgbClr val="FF0000"/>
                </a:solidFill>
              </a:rPr>
              <a:t>(RSI)</a:t>
            </a:r>
            <a:endParaRPr lang="en-US" sz="5400" dirty="0">
              <a:solidFill>
                <a:srgbClr val="FF0000"/>
              </a:solidFill>
              <a:latin typeface="Arial" pitchFamily="34" charset="0"/>
              <a:ea typeface="+mj-ea"/>
              <a:cs typeface="Arial" pitchFamily="34" charset="0"/>
            </a:endParaRPr>
          </a:p>
        </p:txBody>
      </p:sp>
      <p:pic>
        <p:nvPicPr>
          <p:cNvPr id="4" name="Picture 3">
            <a:extLst>
              <a:ext uri="{FF2B5EF4-FFF2-40B4-BE49-F238E27FC236}">
                <a16:creationId xmlns:a16="http://schemas.microsoft.com/office/drawing/2014/main" id="{A91955C0-3DA5-44F5-AD84-46D13FD70897}"/>
              </a:ext>
            </a:extLst>
          </p:cNvPr>
          <p:cNvPicPr>
            <a:picLocks noChangeAspect="1"/>
          </p:cNvPicPr>
          <p:nvPr/>
        </p:nvPicPr>
        <p:blipFill rotWithShape="1">
          <a:blip r:embed="rId2"/>
          <a:srcRect l="10322" t="11577" r="1069" b="10000"/>
          <a:stretch/>
        </p:blipFill>
        <p:spPr>
          <a:xfrm>
            <a:off x="1337031" y="1422185"/>
            <a:ext cx="9044602" cy="5225867"/>
          </a:xfrm>
          <a:prstGeom prst="rect">
            <a:avLst/>
          </a:prstGeom>
        </p:spPr>
      </p:pic>
      <p:sp>
        <p:nvSpPr>
          <p:cNvPr id="3" name="Rectangle 2">
            <a:extLst>
              <a:ext uri="{FF2B5EF4-FFF2-40B4-BE49-F238E27FC236}">
                <a16:creationId xmlns:a16="http://schemas.microsoft.com/office/drawing/2014/main" id="{68475E02-45A5-4E64-898D-8B3942DC2DC0}"/>
              </a:ext>
            </a:extLst>
          </p:cNvPr>
          <p:cNvSpPr/>
          <p:nvPr/>
        </p:nvSpPr>
        <p:spPr>
          <a:xfrm>
            <a:off x="5278418" y="2317606"/>
            <a:ext cx="4598695" cy="584775"/>
          </a:xfrm>
          <a:prstGeom prst="rect">
            <a:avLst/>
          </a:prstGeom>
        </p:spPr>
        <p:txBody>
          <a:bodyPr wrap="none">
            <a:spAutoFit/>
          </a:bodyPr>
          <a:lstStyle/>
          <a:p>
            <a:r>
              <a:rPr lang="en-MY" sz="1600" dirty="0">
                <a:solidFill>
                  <a:srgbClr val="FF0000"/>
                </a:solidFill>
              </a:rPr>
              <a:t>Wells Wilder.</a:t>
            </a:r>
          </a:p>
          <a:p>
            <a:r>
              <a:rPr lang="en-MY" sz="1600" i="1" dirty="0">
                <a:solidFill>
                  <a:srgbClr val="FF0000"/>
                </a:solidFill>
              </a:rPr>
              <a:t>Default time span recommended by Wilder is 14 days</a:t>
            </a:r>
          </a:p>
        </p:txBody>
      </p:sp>
    </p:spTree>
    <p:extLst>
      <p:ext uri="{BB962C8B-B14F-4D97-AF65-F5344CB8AC3E}">
        <p14:creationId xmlns:p14="http://schemas.microsoft.com/office/powerpoint/2010/main" val="1756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5" y="1028698"/>
            <a:ext cx="4670321" cy="5676899"/>
          </a:xfrm>
        </p:spPr>
        <p:txBody>
          <a:bodyPr>
            <a:normAutofit/>
          </a:bodyPr>
          <a:lstStyle/>
          <a:p>
            <a:pPr algn="just">
              <a:buFont typeface="Wingdings" panose="05000000000000000000" pitchFamily="2" charset="2"/>
              <a:buChar char="ü"/>
            </a:pPr>
            <a:r>
              <a:rPr lang="en-US" sz="2000" dirty="0"/>
              <a:t>Relative Strength Index is a simple indicator that helps </a:t>
            </a:r>
            <a:r>
              <a:rPr lang="en-US" sz="2000" dirty="0">
                <a:solidFill>
                  <a:srgbClr val="C00000"/>
                </a:solidFill>
              </a:rPr>
              <a:t>ascertain the best time to make a buy/sell call.</a:t>
            </a:r>
          </a:p>
          <a:p>
            <a:pPr algn="just">
              <a:buFont typeface="Wingdings" panose="05000000000000000000" pitchFamily="2" charset="2"/>
              <a:buChar char="ü"/>
            </a:pPr>
            <a:endParaRPr lang="en-US" sz="2000" dirty="0"/>
          </a:p>
          <a:p>
            <a:pPr algn="just">
              <a:buFont typeface="Wingdings" panose="05000000000000000000" pitchFamily="2" charset="2"/>
              <a:buChar char="ü"/>
            </a:pPr>
            <a:r>
              <a:rPr lang="en-US" sz="2000" dirty="0"/>
              <a:t>The RSI is generally used to:</a:t>
            </a:r>
          </a:p>
          <a:p>
            <a:pPr lvl="1" algn="just">
              <a:buFont typeface="Wingdings" panose="05000000000000000000" pitchFamily="2" charset="2"/>
              <a:buChar char="v"/>
            </a:pPr>
            <a:r>
              <a:rPr lang="en-US" sz="2000" dirty="0"/>
              <a:t>Generate buy and sell signals</a:t>
            </a:r>
          </a:p>
          <a:p>
            <a:pPr lvl="1" algn="just">
              <a:buFont typeface="Wingdings" panose="05000000000000000000" pitchFamily="2" charset="2"/>
              <a:buChar char="v"/>
            </a:pPr>
            <a:r>
              <a:rPr lang="en-US" sz="2000" dirty="0"/>
              <a:t>Show overbought and oversold conditions</a:t>
            </a:r>
          </a:p>
          <a:p>
            <a:pPr lvl="1" algn="just">
              <a:buFont typeface="Wingdings" panose="05000000000000000000" pitchFamily="2" charset="2"/>
              <a:buChar char="v"/>
            </a:pPr>
            <a:r>
              <a:rPr lang="en-US" sz="2000" dirty="0"/>
              <a:t>Confirm price movement</a:t>
            </a:r>
          </a:p>
          <a:p>
            <a:pPr lvl="1" algn="just">
              <a:buFont typeface="Wingdings" panose="05000000000000000000" pitchFamily="2" charset="2"/>
              <a:buChar char="v"/>
            </a:pPr>
            <a:r>
              <a:rPr lang="en-US" sz="2000" dirty="0"/>
              <a:t>Warn of potential price reversals through divergences</a:t>
            </a:r>
          </a:p>
          <a:p>
            <a:pPr algn="just"/>
            <a:endParaRPr lang="en-US" sz="2000" dirty="0"/>
          </a:p>
          <a:p>
            <a:pPr algn="just">
              <a:buFont typeface="Wingdings" panose="05000000000000000000" pitchFamily="2" charset="2"/>
              <a:buChar char="ü"/>
            </a:pPr>
            <a:r>
              <a:rPr lang="en-US" sz="2000" dirty="0"/>
              <a:t>As </a:t>
            </a:r>
            <a:r>
              <a:rPr lang="en-US" sz="2000" dirty="0">
                <a:solidFill>
                  <a:srgbClr val="FF0000"/>
                </a:solidFill>
              </a:rPr>
              <a:t>RSI is an indicator that uses average, it has a normal range between 30% and 70% of the maximum range.</a:t>
            </a:r>
          </a:p>
        </p:txBody>
      </p:sp>
      <p:pic>
        <p:nvPicPr>
          <p:cNvPr id="11266" name="Picture 2"/>
          <p:cNvPicPr>
            <a:picLocks noChangeAspect="1" noChangeArrowheads="1"/>
          </p:cNvPicPr>
          <p:nvPr/>
        </p:nvPicPr>
        <p:blipFill rotWithShape="1">
          <a:blip r:embed="rId2" cstate="print"/>
          <a:srcRect l="81398"/>
          <a:stretch/>
        </p:blipFill>
        <p:spPr bwMode="auto">
          <a:xfrm>
            <a:off x="268861" y="6400798"/>
            <a:ext cx="989667" cy="304801"/>
          </a:xfrm>
          <a:prstGeom prst="rect">
            <a:avLst/>
          </a:prstGeom>
          <a:noFill/>
          <a:ln w="9525">
            <a:noFill/>
            <a:miter lim="800000"/>
            <a:headEnd/>
            <a:tailEnd/>
          </a:ln>
          <a:effectLst/>
        </p:spPr>
      </p:pic>
      <p:cxnSp>
        <p:nvCxnSpPr>
          <p:cNvPr id="6" name="Straight Connector 5"/>
          <p:cNvCxnSpPr>
            <a:cxnSpLocks/>
          </p:cNvCxnSpPr>
          <p:nvPr/>
        </p:nvCxnSpPr>
        <p:spPr>
          <a:xfrm>
            <a:off x="130278" y="793954"/>
            <a:ext cx="582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68861" y="312915"/>
            <a:ext cx="8031018" cy="371907"/>
          </a:xfrm>
          <a:prstGeom prst="rect">
            <a:avLst/>
          </a:prstGeom>
        </p:spPr>
        <p:txBody>
          <a:bodyPr vert="horz" lIns="91440" tIns="45720" rIns="91440" bIns="45720" rtlCol="0" anchor="ctr">
            <a:noAutofit/>
          </a:bodyPr>
          <a:lstStyle/>
          <a:p>
            <a:pPr lvl="0">
              <a:spcBef>
                <a:spcPct val="0"/>
              </a:spcBef>
            </a:pPr>
            <a:r>
              <a:rPr lang="en-US" sz="2800" dirty="0">
                <a:solidFill>
                  <a:srgbClr val="0070C0"/>
                </a:solidFill>
              </a:rPr>
              <a:t>TECHNICAL INDICATORS </a:t>
            </a:r>
            <a:r>
              <a:rPr lang="en-US" sz="2800" dirty="0"/>
              <a:t>- RSI</a:t>
            </a:r>
            <a:endParaRPr lang="en-US" sz="2800" dirty="0">
              <a:latin typeface="Arial" pitchFamily="34" charset="0"/>
              <a:ea typeface="+mj-ea"/>
              <a:cs typeface="Arial" pitchFamily="34" charset="0"/>
            </a:endParaRPr>
          </a:p>
        </p:txBody>
      </p:sp>
      <p:pic>
        <p:nvPicPr>
          <p:cNvPr id="4" name="Picture 3">
            <a:extLst>
              <a:ext uri="{FF2B5EF4-FFF2-40B4-BE49-F238E27FC236}">
                <a16:creationId xmlns:a16="http://schemas.microsoft.com/office/drawing/2014/main" id="{A91955C0-3DA5-44F5-AD84-46D13FD70897}"/>
              </a:ext>
            </a:extLst>
          </p:cNvPr>
          <p:cNvPicPr>
            <a:picLocks noChangeAspect="1"/>
          </p:cNvPicPr>
          <p:nvPr/>
        </p:nvPicPr>
        <p:blipFill rotWithShape="1">
          <a:blip r:embed="rId3"/>
          <a:srcRect l="10322" t="11577" r="1069" b="10000"/>
          <a:stretch/>
        </p:blipFill>
        <p:spPr>
          <a:xfrm>
            <a:off x="5112774" y="4277031"/>
            <a:ext cx="6931741" cy="2449141"/>
          </a:xfrm>
          <a:prstGeom prst="rect">
            <a:avLst/>
          </a:prstGeom>
        </p:spPr>
      </p:pic>
      <p:pic>
        <p:nvPicPr>
          <p:cNvPr id="1026" name="Picture 2" descr="Image result for rsi oscillator">
            <a:extLst>
              <a:ext uri="{FF2B5EF4-FFF2-40B4-BE49-F238E27FC236}">
                <a16:creationId xmlns:a16="http://schemas.microsoft.com/office/drawing/2014/main" id="{5B8FE4F2-C2E4-4EFA-AE07-04A6B2025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774" y="0"/>
            <a:ext cx="6948948" cy="409809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0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B604-97DA-4CE6-B9E0-7D10D744F575}"/>
              </a:ext>
            </a:extLst>
          </p:cNvPr>
          <p:cNvSpPr>
            <a:spLocks noGrp="1"/>
          </p:cNvSpPr>
          <p:nvPr>
            <p:ph type="title"/>
          </p:nvPr>
        </p:nvSpPr>
        <p:spPr>
          <a:xfrm>
            <a:off x="838200" y="365126"/>
            <a:ext cx="11058832" cy="1375184"/>
          </a:xfrm>
        </p:spPr>
        <p:txBody>
          <a:bodyPr>
            <a:normAutofit fontScale="90000"/>
          </a:bodyPr>
          <a:lstStyle/>
          <a:p>
            <a:pPr algn="ctr"/>
            <a:r>
              <a:rPr lang="en-US" dirty="0">
                <a:solidFill>
                  <a:srgbClr val="0070C0"/>
                </a:solidFill>
              </a:rPr>
              <a:t>MOMENTUM INDICATOR 3:</a:t>
            </a:r>
            <a:br>
              <a:rPr lang="en-US" dirty="0">
                <a:solidFill>
                  <a:srgbClr val="0070C0"/>
                </a:solidFill>
              </a:rPr>
            </a:br>
            <a:r>
              <a:rPr lang="en-US" dirty="0">
                <a:solidFill>
                  <a:srgbClr val="00B0F0"/>
                </a:solidFill>
              </a:rPr>
              <a:t>THE MOVING-AVERAGE CONVERGENCE DIVERGENCE (MACD)</a:t>
            </a:r>
            <a:endParaRPr lang="en-MY" dirty="0"/>
          </a:p>
        </p:txBody>
      </p:sp>
      <p:pic>
        <p:nvPicPr>
          <p:cNvPr id="4" name="Picture 3">
            <a:extLst>
              <a:ext uri="{FF2B5EF4-FFF2-40B4-BE49-F238E27FC236}">
                <a16:creationId xmlns:a16="http://schemas.microsoft.com/office/drawing/2014/main" id="{183D74E3-C809-4DB5-BA2F-253322455F2A}"/>
              </a:ext>
            </a:extLst>
          </p:cNvPr>
          <p:cNvPicPr>
            <a:picLocks noChangeAspect="1"/>
          </p:cNvPicPr>
          <p:nvPr/>
        </p:nvPicPr>
        <p:blipFill rotWithShape="1">
          <a:blip r:embed="rId2"/>
          <a:srcRect l="10484" t="11160" r="1210" b="11255"/>
          <a:stretch/>
        </p:blipFill>
        <p:spPr>
          <a:xfrm>
            <a:off x="1641987" y="1866058"/>
            <a:ext cx="9951580" cy="4918200"/>
          </a:xfrm>
          <a:prstGeom prst="rect">
            <a:avLst/>
          </a:prstGeom>
        </p:spPr>
      </p:pic>
    </p:spTree>
    <p:extLst>
      <p:ext uri="{BB962C8B-B14F-4D97-AF65-F5344CB8AC3E}">
        <p14:creationId xmlns:p14="http://schemas.microsoft.com/office/powerpoint/2010/main" val="122649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A9E60-3E0D-4A53-8DA7-7F6A8AA69B60}"/>
              </a:ext>
            </a:extLst>
          </p:cNvPr>
          <p:cNvSpPr>
            <a:spLocks noGrp="1"/>
          </p:cNvSpPr>
          <p:nvPr>
            <p:ph type="title"/>
          </p:nvPr>
        </p:nvSpPr>
        <p:spPr>
          <a:xfrm>
            <a:off x="646110" y="295201"/>
            <a:ext cx="9404723" cy="799307"/>
          </a:xfrm>
        </p:spPr>
        <p:txBody>
          <a:bodyPr/>
          <a:lstStyle/>
          <a:p>
            <a:r>
              <a:rPr lang="en-US" b="1" dirty="0"/>
              <a:t>THE RSI</a:t>
            </a:r>
            <a:endParaRPr lang="en-MY" b="1" dirty="0"/>
          </a:p>
        </p:txBody>
      </p:sp>
      <p:sp>
        <p:nvSpPr>
          <p:cNvPr id="3" name="Content Placeholder 2">
            <a:extLst>
              <a:ext uri="{FF2B5EF4-FFF2-40B4-BE49-F238E27FC236}">
                <a16:creationId xmlns:a16="http://schemas.microsoft.com/office/drawing/2014/main" id="{F64B5630-681F-41A0-9353-59B729D3A334}"/>
              </a:ext>
            </a:extLst>
          </p:cNvPr>
          <p:cNvSpPr>
            <a:spLocks noGrp="1"/>
          </p:cNvSpPr>
          <p:nvPr>
            <p:ph idx="1"/>
          </p:nvPr>
        </p:nvSpPr>
        <p:spPr>
          <a:xfrm>
            <a:off x="646110" y="1094508"/>
            <a:ext cx="11049532" cy="5387925"/>
          </a:xfrm>
        </p:spPr>
        <p:txBody>
          <a:bodyPr>
            <a:noAutofit/>
          </a:bodyPr>
          <a:lstStyle/>
          <a:p>
            <a:pPr marL="0" indent="0">
              <a:lnSpc>
                <a:spcPct val="100000"/>
              </a:lnSpc>
              <a:buNone/>
            </a:pPr>
            <a:r>
              <a:rPr lang="en-MY" sz="2400" b="1" dirty="0">
                <a:solidFill>
                  <a:srgbClr val="92D050"/>
                </a:solidFill>
              </a:rPr>
              <a:t>The Formula</a:t>
            </a:r>
          </a:p>
          <a:p>
            <a:pPr algn="just">
              <a:lnSpc>
                <a:spcPct val="100000"/>
              </a:lnSpc>
            </a:pPr>
            <a:r>
              <a:rPr lang="en-US" sz="2000" dirty="0"/>
              <a:t>The relative strength indicator (RSI) was developed by </a:t>
            </a:r>
            <a:r>
              <a:rPr lang="en-US" sz="2000" dirty="0">
                <a:solidFill>
                  <a:srgbClr val="C00000"/>
                </a:solidFill>
              </a:rPr>
              <a:t>Wells Wilder</a:t>
            </a:r>
            <a:r>
              <a:rPr lang="en-US" sz="2000" dirty="0"/>
              <a:t>.</a:t>
            </a:r>
          </a:p>
          <a:p>
            <a:pPr algn="just">
              <a:lnSpc>
                <a:spcPct val="100000"/>
              </a:lnSpc>
            </a:pPr>
            <a:r>
              <a:rPr lang="en-US" sz="2000" dirty="0"/>
              <a:t>It is a momentum indicator, or oscillator, that </a:t>
            </a:r>
            <a:r>
              <a:rPr lang="en-US" sz="2000" dirty="0">
                <a:solidFill>
                  <a:srgbClr val="C00000"/>
                </a:solidFill>
              </a:rPr>
              <a:t>measures the relative internal strength of a stock or market against </a:t>
            </a:r>
            <a:r>
              <a:rPr lang="en-US" sz="2000" i="1" dirty="0">
                <a:solidFill>
                  <a:srgbClr val="C00000"/>
                </a:solidFill>
              </a:rPr>
              <a:t>itself</a:t>
            </a:r>
            <a:r>
              <a:rPr lang="en-US" sz="2000" i="1" dirty="0"/>
              <a:t>, </a:t>
            </a:r>
            <a:r>
              <a:rPr lang="en-US" sz="2000" dirty="0"/>
              <a:t>instead of comparing one asset with another, or a stock with a market.</a:t>
            </a:r>
          </a:p>
          <a:p>
            <a:pPr algn="just">
              <a:lnSpc>
                <a:spcPct val="100000"/>
              </a:lnSpc>
            </a:pPr>
            <a:r>
              <a:rPr lang="en-US" sz="2000" dirty="0"/>
              <a:t>The formula for the RSI is as follows:</a:t>
            </a:r>
          </a:p>
          <a:p>
            <a:pPr marL="0" indent="0" algn="just">
              <a:lnSpc>
                <a:spcPct val="100000"/>
              </a:lnSpc>
              <a:buNone/>
            </a:pPr>
            <a:endParaRPr lang="en-US" sz="2000" dirty="0"/>
          </a:p>
          <a:p>
            <a:pPr algn="just">
              <a:lnSpc>
                <a:spcPct val="100000"/>
              </a:lnSpc>
            </a:pPr>
            <a:r>
              <a:rPr lang="en-US" sz="2000" dirty="0"/>
              <a:t>Where RS = the average </a:t>
            </a:r>
            <a:r>
              <a:rPr lang="en-US" sz="2000" i="1" dirty="0"/>
              <a:t>of x </a:t>
            </a:r>
            <a:r>
              <a:rPr lang="en-US" sz="2000" dirty="0"/>
              <a:t>days’ up closes divided by the average </a:t>
            </a:r>
            <a:r>
              <a:rPr lang="en-US" sz="2000" i="1" dirty="0"/>
              <a:t>of x </a:t>
            </a:r>
            <a:r>
              <a:rPr lang="en-US" sz="2000" dirty="0"/>
              <a:t>days’ down closes. </a:t>
            </a:r>
          </a:p>
          <a:p>
            <a:pPr algn="just">
              <a:lnSpc>
                <a:spcPct val="100000"/>
              </a:lnSpc>
            </a:pPr>
            <a:r>
              <a:rPr lang="en-US" sz="2000" dirty="0"/>
              <a:t>The indicator’s design aims to overcome two problems involved in construction of a momentum indicator: (1) erratic movements and (2) the need for a constant trading band for comparison purposes.</a:t>
            </a:r>
          </a:p>
          <a:p>
            <a:pPr algn="just">
              <a:lnSpc>
                <a:spcPct val="100000"/>
              </a:lnSpc>
            </a:pPr>
            <a:r>
              <a:rPr lang="en-US" sz="2000" dirty="0"/>
              <a:t>The RSI formula not only provides this smoothing characteristic, but also results in an indicator that fluctuates in a constant range between 0 and l00. </a:t>
            </a:r>
          </a:p>
          <a:p>
            <a:pPr algn="just">
              <a:lnSpc>
                <a:spcPct val="100000"/>
              </a:lnSpc>
            </a:pPr>
            <a:r>
              <a:rPr lang="en-US" sz="2000" dirty="0"/>
              <a:t>The </a:t>
            </a:r>
            <a:r>
              <a:rPr lang="en-US" sz="2000" dirty="0">
                <a:solidFill>
                  <a:srgbClr val="C00000"/>
                </a:solidFill>
              </a:rPr>
              <a:t>default time span recommended by Wilder is 14 days</a:t>
            </a:r>
            <a:r>
              <a:rPr lang="en-US" sz="2000" dirty="0"/>
              <a:t>, which he justified on the basis that it was half of the 28-day lunar cycle.</a:t>
            </a:r>
            <a:endParaRPr lang="en-MY" sz="2000" dirty="0"/>
          </a:p>
        </p:txBody>
      </p:sp>
      <p:pic>
        <p:nvPicPr>
          <p:cNvPr id="5" name="Picture 4" descr="A close up of a clock&#10;&#10;Description generated with high confidence">
            <a:extLst>
              <a:ext uri="{FF2B5EF4-FFF2-40B4-BE49-F238E27FC236}">
                <a16:creationId xmlns:a16="http://schemas.microsoft.com/office/drawing/2014/main" id="{FDB10C99-913F-4FE8-B8FF-D2D9B4633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802" y="2970399"/>
            <a:ext cx="2399347" cy="458601"/>
          </a:xfrm>
          <a:prstGeom prst="rect">
            <a:avLst/>
          </a:prstGeom>
        </p:spPr>
      </p:pic>
      <p:sp>
        <p:nvSpPr>
          <p:cNvPr id="6" name="Rectangle 5">
            <a:extLst>
              <a:ext uri="{FF2B5EF4-FFF2-40B4-BE49-F238E27FC236}">
                <a16:creationId xmlns:a16="http://schemas.microsoft.com/office/drawing/2014/main" id="{D8391FFD-2803-4DD6-9E34-2BB18439CA42}"/>
              </a:ext>
            </a:extLst>
          </p:cNvPr>
          <p:cNvSpPr/>
          <p:nvPr/>
        </p:nvSpPr>
        <p:spPr>
          <a:xfrm>
            <a:off x="5599642" y="295201"/>
            <a:ext cx="6096000" cy="923330"/>
          </a:xfrm>
          <a:prstGeom prst="rect">
            <a:avLst/>
          </a:prstGeom>
          <a:ln>
            <a:solidFill>
              <a:schemeClr val="accent1"/>
            </a:solidFill>
          </a:ln>
        </p:spPr>
        <p:txBody>
          <a:bodyPr>
            <a:spAutoFit/>
          </a:bodyPr>
          <a:lstStyle/>
          <a:p>
            <a:r>
              <a:rPr lang="en-MY" dirty="0"/>
              <a:t>An oscillator, the RSI acts as a metric for price changes and the speed at which they change. The indicator fluctuates back and forth between zero and 100. </a:t>
            </a:r>
          </a:p>
        </p:txBody>
      </p:sp>
    </p:spTree>
    <p:extLst>
      <p:ext uri="{BB962C8B-B14F-4D97-AF65-F5344CB8AC3E}">
        <p14:creationId xmlns:p14="http://schemas.microsoft.com/office/powerpoint/2010/main" val="2617994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108F4-2980-4600-B10B-64CB360FC365}"/>
              </a:ext>
            </a:extLst>
          </p:cNvPr>
          <p:cNvSpPr>
            <a:spLocks noGrp="1"/>
          </p:cNvSpPr>
          <p:nvPr>
            <p:ph idx="1"/>
          </p:nvPr>
        </p:nvSpPr>
        <p:spPr>
          <a:xfrm>
            <a:off x="587923" y="422032"/>
            <a:ext cx="10667510" cy="1539772"/>
          </a:xfrm>
        </p:spPr>
        <p:txBody>
          <a:bodyPr>
            <a:normAutofit/>
          </a:bodyPr>
          <a:lstStyle/>
          <a:p>
            <a:pPr marL="0" indent="0">
              <a:buNone/>
            </a:pPr>
            <a:r>
              <a:rPr lang="en-US" sz="2800" b="1" dirty="0">
                <a:solidFill>
                  <a:srgbClr val="92D050"/>
                </a:solidFill>
              </a:rPr>
              <a:t>The RSI Is Useful for Making Comparisons Between Securities</a:t>
            </a:r>
          </a:p>
          <a:p>
            <a:pPr algn="just">
              <a:lnSpc>
                <a:spcPct val="100000"/>
              </a:lnSpc>
            </a:pPr>
            <a:r>
              <a:rPr lang="en-US" sz="2400" dirty="0"/>
              <a:t>The nature of the RSI calculation allows the accurate comparison of different securities on the same chart. In Chart 14.1 there are two series:</a:t>
            </a:r>
            <a:endParaRPr lang="en-MY" sz="2400" dirty="0"/>
          </a:p>
        </p:txBody>
      </p:sp>
      <p:pic>
        <p:nvPicPr>
          <p:cNvPr id="2" name="Picture 1">
            <a:extLst>
              <a:ext uri="{FF2B5EF4-FFF2-40B4-BE49-F238E27FC236}">
                <a16:creationId xmlns:a16="http://schemas.microsoft.com/office/drawing/2014/main" id="{82CDFDE3-BCB5-4D82-A782-E64736EF6A5F}"/>
              </a:ext>
            </a:extLst>
          </p:cNvPr>
          <p:cNvPicPr>
            <a:picLocks noChangeAspect="1"/>
          </p:cNvPicPr>
          <p:nvPr/>
        </p:nvPicPr>
        <p:blipFill>
          <a:blip r:embed="rId2"/>
          <a:stretch>
            <a:fillRect/>
          </a:stretch>
        </p:blipFill>
        <p:spPr>
          <a:xfrm>
            <a:off x="936567" y="1960792"/>
            <a:ext cx="9173801" cy="4897208"/>
          </a:xfrm>
          <a:prstGeom prst="rect">
            <a:avLst/>
          </a:prstGeom>
        </p:spPr>
      </p:pic>
    </p:spTree>
    <p:extLst>
      <p:ext uri="{BB962C8B-B14F-4D97-AF65-F5344CB8AC3E}">
        <p14:creationId xmlns:p14="http://schemas.microsoft.com/office/powerpoint/2010/main" val="2088218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EF50E-EA2D-4C68-BC86-F112871B945C}"/>
              </a:ext>
            </a:extLst>
          </p:cNvPr>
          <p:cNvSpPr>
            <a:spLocks noGrp="1"/>
          </p:cNvSpPr>
          <p:nvPr>
            <p:ph idx="1"/>
          </p:nvPr>
        </p:nvSpPr>
        <p:spPr>
          <a:xfrm>
            <a:off x="590843" y="1012874"/>
            <a:ext cx="11226019" cy="5235526"/>
          </a:xfrm>
        </p:spPr>
        <p:txBody>
          <a:bodyPr>
            <a:normAutofit fontScale="92500" lnSpcReduction="10000"/>
          </a:bodyPr>
          <a:lstStyle/>
          <a:p>
            <a:pPr marL="0" indent="0">
              <a:buNone/>
            </a:pPr>
            <a:r>
              <a:rPr lang="en-MY" sz="3000" b="1" dirty="0">
                <a:solidFill>
                  <a:srgbClr val="92D050"/>
                </a:solidFill>
              </a:rPr>
              <a:t>Constructing Overbought/Oversold Lines</a:t>
            </a:r>
          </a:p>
          <a:p>
            <a:pPr algn="just">
              <a:lnSpc>
                <a:spcPct val="150000"/>
              </a:lnSpc>
            </a:pPr>
            <a:r>
              <a:rPr lang="en-US" sz="2600" dirty="0"/>
              <a:t>Because of this, it is much easier to establish universal standards for the overbought and oversold benchmarks.</a:t>
            </a:r>
          </a:p>
          <a:p>
            <a:pPr algn="just">
              <a:lnSpc>
                <a:spcPct val="150000"/>
              </a:lnSpc>
            </a:pPr>
            <a:r>
              <a:rPr lang="en-US" sz="2600" dirty="0">
                <a:solidFill>
                  <a:srgbClr val="C00000"/>
                </a:solidFill>
              </a:rPr>
              <a:t>Using the 14-day default, they are traditionally set at 30 for oversold and 70 for overbought. </a:t>
            </a:r>
          </a:p>
          <a:p>
            <a:pPr algn="just">
              <a:lnSpc>
                <a:spcPct val="150000"/>
              </a:lnSpc>
            </a:pPr>
            <a:r>
              <a:rPr lang="en-US" sz="2600" dirty="0"/>
              <a:t>In an article entitled “How RSI Behaves,” Peter W. </a:t>
            </a:r>
            <a:r>
              <a:rPr lang="en-US" sz="2600" dirty="0" err="1"/>
              <a:t>Aan</a:t>
            </a:r>
            <a:r>
              <a:rPr lang="en-US" sz="2600" dirty="0"/>
              <a:t> argued that the average value of an RSI top and bottom occurred close to the 72 and 32 levels, respectively. </a:t>
            </a:r>
          </a:p>
          <a:p>
            <a:pPr algn="just">
              <a:lnSpc>
                <a:spcPct val="150000"/>
              </a:lnSpc>
            </a:pPr>
            <a:r>
              <a:rPr lang="en-US" sz="2600" dirty="0"/>
              <a:t>This research would indicate that the 70 and 30 levels recommended by Wilder should be moved further apart to better reflect the average overbought and </a:t>
            </a:r>
            <a:r>
              <a:rPr lang="en-MY" sz="2600" dirty="0"/>
              <a:t>oversold value.</a:t>
            </a:r>
          </a:p>
        </p:txBody>
      </p:sp>
    </p:spTree>
    <p:extLst>
      <p:ext uri="{BB962C8B-B14F-4D97-AF65-F5344CB8AC3E}">
        <p14:creationId xmlns:p14="http://schemas.microsoft.com/office/powerpoint/2010/main" val="3451781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2EDD0-4377-48B1-AE6F-9077B1C0557B}"/>
              </a:ext>
            </a:extLst>
          </p:cNvPr>
          <p:cNvSpPr>
            <a:spLocks noGrp="1"/>
          </p:cNvSpPr>
          <p:nvPr>
            <p:ph idx="1"/>
          </p:nvPr>
        </p:nvSpPr>
        <p:spPr>
          <a:xfrm>
            <a:off x="737552" y="720969"/>
            <a:ext cx="10418128" cy="5416062"/>
          </a:xfrm>
        </p:spPr>
        <p:txBody>
          <a:bodyPr>
            <a:normAutofit fontScale="92500" lnSpcReduction="10000"/>
          </a:bodyPr>
          <a:lstStyle/>
          <a:p>
            <a:pPr marL="0" indent="0">
              <a:buNone/>
            </a:pPr>
            <a:r>
              <a:rPr lang="en-MY" sz="2400" b="1" dirty="0">
                <a:solidFill>
                  <a:srgbClr val="92D050"/>
                </a:solidFill>
              </a:rPr>
              <a:t>Time Spans</a:t>
            </a:r>
          </a:p>
          <a:p>
            <a:pPr algn="just">
              <a:lnSpc>
                <a:spcPct val="110000"/>
              </a:lnSpc>
            </a:pPr>
            <a:r>
              <a:rPr lang="en-US" sz="2300" dirty="0"/>
              <a:t>The RSI can be plotted for any time span.</a:t>
            </a:r>
          </a:p>
          <a:p>
            <a:pPr algn="just">
              <a:lnSpc>
                <a:spcPct val="110000"/>
              </a:lnSpc>
            </a:pPr>
            <a:endParaRPr lang="en-MY" sz="2300" dirty="0"/>
          </a:p>
          <a:p>
            <a:pPr algn="just">
              <a:lnSpc>
                <a:spcPct val="110000"/>
              </a:lnSpc>
            </a:pPr>
            <a:r>
              <a:rPr lang="en-MY" sz="2300" dirty="0"/>
              <a:t>if you </a:t>
            </a:r>
            <a:r>
              <a:rPr lang="en-US" sz="2300" dirty="0"/>
              <a:t>make the assumption that the primary trend of the stock market revolves around the 4-year business cycle, a moving average of 24 months will give you the greatest divergence between the high and low points of the cycle. </a:t>
            </a:r>
          </a:p>
          <a:p>
            <a:pPr algn="just">
              <a:lnSpc>
                <a:spcPct val="110000"/>
              </a:lnSpc>
            </a:pPr>
            <a:endParaRPr lang="en-US" sz="2300" dirty="0"/>
          </a:p>
          <a:p>
            <a:pPr algn="just">
              <a:lnSpc>
                <a:spcPct val="110000"/>
              </a:lnSpc>
            </a:pPr>
            <a:r>
              <a:rPr lang="en-US" sz="2300" dirty="0"/>
              <a:t>In the case of the 28-day cycle, 14 days is the correct choice, but it is important to understand that there are many other cycles. </a:t>
            </a:r>
          </a:p>
          <a:p>
            <a:pPr algn="just">
              <a:lnSpc>
                <a:spcPct val="110000"/>
              </a:lnSpc>
            </a:pPr>
            <a:endParaRPr lang="en-US" sz="2300" dirty="0"/>
          </a:p>
          <a:p>
            <a:pPr algn="just">
              <a:lnSpc>
                <a:spcPct val="110000"/>
              </a:lnSpc>
            </a:pPr>
            <a:r>
              <a:rPr lang="en-US" sz="2300" dirty="0"/>
              <a:t>Working on this assumption, for example, would mean that a 14-hour RSI would be inappropriate if the dominant cycle was something other than 28 hours. The same would be true for weekly and monthly data.</a:t>
            </a:r>
            <a:endParaRPr lang="en-MY" sz="2300" dirty="0"/>
          </a:p>
        </p:txBody>
      </p:sp>
    </p:spTree>
    <p:extLst>
      <p:ext uri="{BB962C8B-B14F-4D97-AF65-F5344CB8AC3E}">
        <p14:creationId xmlns:p14="http://schemas.microsoft.com/office/powerpoint/2010/main" val="2951794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blog.osk188.com/wp-content/uploads/2012/09/rsi-graph.jpg"/>
          <p:cNvPicPr>
            <a:picLocks noGrp="1" noChangeAspect="1" noChangeArrowheads="1"/>
          </p:cNvPicPr>
          <p:nvPr>
            <p:ph idx="1"/>
          </p:nvPr>
        </p:nvPicPr>
        <p:blipFill rotWithShape="1">
          <a:blip r:embed="rId2" cstate="print"/>
          <a:srcRect l="1941" t="9554" r="7907" b="1294"/>
          <a:stretch/>
        </p:blipFill>
        <p:spPr bwMode="auto">
          <a:xfrm>
            <a:off x="2766230" y="117986"/>
            <a:ext cx="9278286" cy="4043107"/>
          </a:xfrm>
          <a:prstGeom prst="rect">
            <a:avLst/>
          </a:prstGeom>
          <a:noFill/>
          <a:ln>
            <a:solidFill>
              <a:srgbClr val="0070C0"/>
            </a:solidFill>
          </a:ln>
        </p:spPr>
      </p:pic>
      <p:sp>
        <p:nvSpPr>
          <p:cNvPr id="5" name="TextBox 4"/>
          <p:cNvSpPr txBox="1"/>
          <p:nvPr/>
        </p:nvSpPr>
        <p:spPr>
          <a:xfrm>
            <a:off x="363794" y="4308579"/>
            <a:ext cx="10836602" cy="2431435"/>
          </a:xfrm>
          <a:prstGeom prst="rect">
            <a:avLst/>
          </a:prstGeom>
          <a:noFill/>
        </p:spPr>
        <p:txBody>
          <a:bodyPr wrap="square" rtlCol="0">
            <a:spAutoFit/>
          </a:bodyPr>
          <a:lstStyle/>
          <a:p>
            <a:pPr marL="342900" indent="-342900" algn="just">
              <a:buFont typeface="Wingdings" panose="05000000000000000000" pitchFamily="2" charset="2"/>
              <a:buChar char="ü"/>
            </a:pPr>
            <a:r>
              <a:rPr lang="en-MY" sz="1900" dirty="0"/>
              <a:t>Any rising RSI values above 50 signal positive, uptrend momentum. Conversely, RSI readings that decrease below 50 show negative, downtrend momentum.</a:t>
            </a:r>
          </a:p>
          <a:p>
            <a:pPr marL="342900" indent="-342900" algn="just">
              <a:buFont typeface="Wingdings" panose="05000000000000000000" pitchFamily="2" charset="2"/>
              <a:buChar char="ü"/>
            </a:pPr>
            <a:endParaRPr lang="en-US" sz="1900" dirty="0"/>
          </a:p>
          <a:p>
            <a:pPr marL="342900" indent="-342900" algn="just">
              <a:buFont typeface="Wingdings" panose="05000000000000000000" pitchFamily="2" charset="2"/>
              <a:buChar char="ü"/>
            </a:pPr>
            <a:r>
              <a:rPr lang="en-US" sz="1900" dirty="0">
                <a:solidFill>
                  <a:srgbClr val="FF0000"/>
                </a:solidFill>
              </a:rPr>
              <a:t>Overbought</a:t>
            </a:r>
            <a:r>
              <a:rPr lang="en-US" sz="1900" dirty="0"/>
              <a:t>: When the RSI crosses 70% level, the stock is considered overbought and it’s time to get out. (</a:t>
            </a:r>
            <a:r>
              <a:rPr lang="en-US" sz="1900" dirty="0">
                <a:solidFill>
                  <a:srgbClr val="FF0000"/>
                </a:solidFill>
              </a:rPr>
              <a:t>Sell signal</a:t>
            </a:r>
            <a:r>
              <a:rPr lang="en-US" sz="1900" dirty="0"/>
              <a:t>) </a:t>
            </a:r>
          </a:p>
          <a:p>
            <a:pPr marL="342900" indent="-342900" algn="just">
              <a:buFont typeface="Wingdings" panose="05000000000000000000" pitchFamily="2" charset="2"/>
              <a:buChar char="ü"/>
            </a:pPr>
            <a:endParaRPr lang="en-US" sz="1900" dirty="0">
              <a:solidFill>
                <a:srgbClr val="00B0F0"/>
              </a:solidFill>
            </a:endParaRPr>
          </a:p>
          <a:p>
            <a:pPr marL="342900" indent="-342900" algn="just">
              <a:buFont typeface="Wingdings" panose="05000000000000000000" pitchFamily="2" charset="2"/>
              <a:buChar char="ü"/>
            </a:pPr>
            <a:r>
              <a:rPr lang="en-US" sz="1900" dirty="0">
                <a:solidFill>
                  <a:srgbClr val="00B0F0"/>
                </a:solidFill>
              </a:rPr>
              <a:t>Oversold</a:t>
            </a:r>
            <a:r>
              <a:rPr lang="en-US" sz="1900" dirty="0"/>
              <a:t>: When the RSI is at 30%, the stock is considered oversold, and therefore it’s relatively attractive for traders to come in again. (</a:t>
            </a:r>
            <a:r>
              <a:rPr lang="en-US" sz="1900" dirty="0">
                <a:solidFill>
                  <a:srgbClr val="00B0F0"/>
                </a:solidFill>
              </a:rPr>
              <a:t>Buy signal</a:t>
            </a:r>
            <a:r>
              <a:rPr lang="en-US" sz="1900" dirty="0"/>
              <a:t>)</a:t>
            </a:r>
          </a:p>
        </p:txBody>
      </p:sp>
      <p:pic>
        <p:nvPicPr>
          <p:cNvPr id="12290" name="Picture 2"/>
          <p:cNvPicPr>
            <a:picLocks noChangeAspect="1" noChangeArrowheads="1"/>
          </p:cNvPicPr>
          <p:nvPr/>
        </p:nvPicPr>
        <p:blipFill rotWithShape="1">
          <a:blip r:embed="rId3" cstate="print"/>
          <a:srcRect l="82043" t="1466"/>
          <a:stretch/>
        </p:blipFill>
        <p:spPr bwMode="auto">
          <a:xfrm>
            <a:off x="11131570" y="6465374"/>
            <a:ext cx="873616" cy="274640"/>
          </a:xfrm>
          <a:prstGeom prst="rect">
            <a:avLst/>
          </a:prstGeom>
          <a:noFill/>
          <a:ln w="9525">
            <a:noFill/>
            <a:miter lim="800000"/>
            <a:headEnd/>
            <a:tailEnd/>
          </a:ln>
          <a:effectLst/>
        </p:spPr>
      </p:pic>
      <p:sp>
        <p:nvSpPr>
          <p:cNvPr id="8" name="Title 1"/>
          <p:cNvSpPr txBox="1">
            <a:spLocks/>
          </p:cNvSpPr>
          <p:nvPr/>
        </p:nvSpPr>
        <p:spPr>
          <a:xfrm>
            <a:off x="0" y="229286"/>
            <a:ext cx="3074537" cy="940752"/>
          </a:xfrm>
          <a:prstGeom prst="rect">
            <a:avLst/>
          </a:prstGeom>
        </p:spPr>
        <p:txBody>
          <a:bodyPr vert="horz" lIns="91440" tIns="45720" rIns="91440" bIns="45720" rtlCol="0" anchor="ctr">
            <a:noAutofit/>
          </a:bodyPr>
          <a:lstStyle/>
          <a:p>
            <a:pPr lvl="0">
              <a:spcBef>
                <a:spcPct val="0"/>
              </a:spcBef>
            </a:pPr>
            <a:r>
              <a:rPr lang="en-US" sz="2800" b="1" dirty="0">
                <a:solidFill>
                  <a:srgbClr val="C00000"/>
                </a:solidFill>
              </a:rPr>
              <a:t>RSI </a:t>
            </a:r>
          </a:p>
          <a:p>
            <a:pPr lvl="0">
              <a:spcBef>
                <a:spcPct val="0"/>
              </a:spcBef>
            </a:pPr>
            <a:r>
              <a:rPr lang="en-US" sz="2800" b="1" dirty="0">
                <a:solidFill>
                  <a:srgbClr val="C00000"/>
                </a:solidFill>
              </a:rPr>
              <a:t>INTERPRETATION</a:t>
            </a:r>
            <a:endParaRPr lang="en-US" sz="2800" b="1" dirty="0">
              <a:solidFill>
                <a:srgbClr val="C00000"/>
              </a:solidFill>
              <a:latin typeface="Arial" pitchFamily="34" charset="0"/>
              <a:ea typeface="+mj-ea"/>
              <a:cs typeface="Arial" pitchFamily="34" charset="0"/>
            </a:endParaRPr>
          </a:p>
        </p:txBody>
      </p:sp>
    </p:spTree>
    <p:extLst>
      <p:ext uri="{BB962C8B-B14F-4D97-AF65-F5344CB8AC3E}">
        <p14:creationId xmlns:p14="http://schemas.microsoft.com/office/powerpoint/2010/main" val="17313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732A1-C53E-496D-B86A-2F10A52D9622}"/>
              </a:ext>
            </a:extLst>
          </p:cNvPr>
          <p:cNvSpPr>
            <a:spLocks noGrp="1"/>
          </p:cNvSpPr>
          <p:nvPr>
            <p:ph idx="1"/>
          </p:nvPr>
        </p:nvSpPr>
        <p:spPr>
          <a:xfrm>
            <a:off x="787791" y="759656"/>
            <a:ext cx="10916529" cy="5767754"/>
          </a:xfrm>
        </p:spPr>
        <p:txBody>
          <a:bodyPr>
            <a:normAutofit lnSpcReduction="10000"/>
          </a:bodyPr>
          <a:lstStyle/>
          <a:p>
            <a:pPr marL="0" indent="0">
              <a:buNone/>
            </a:pPr>
            <a:r>
              <a:rPr lang="en-MY" sz="2600" b="1" dirty="0">
                <a:solidFill>
                  <a:srgbClr val="92D050"/>
                </a:solidFill>
              </a:rPr>
              <a:t>RSI Interpretation</a:t>
            </a:r>
          </a:p>
          <a:p>
            <a:pPr marL="0" indent="0">
              <a:buNone/>
            </a:pPr>
            <a:endParaRPr lang="en-US" sz="2200" dirty="0"/>
          </a:p>
          <a:p>
            <a:pPr marL="0" indent="0">
              <a:lnSpc>
                <a:spcPct val="100000"/>
              </a:lnSpc>
              <a:buNone/>
            </a:pPr>
            <a:r>
              <a:rPr lang="en-US" sz="2200" dirty="0"/>
              <a:t>Some of the principal methods used to interpret the RSI are as follows:</a:t>
            </a:r>
          </a:p>
          <a:p>
            <a:pPr algn="just">
              <a:lnSpc>
                <a:spcPct val="100000"/>
              </a:lnSpc>
            </a:pPr>
            <a:r>
              <a:rPr lang="en-US" sz="2200" b="1" dirty="0"/>
              <a:t>Extreme Readings and Failure Swings:</a:t>
            </a:r>
            <a:r>
              <a:rPr lang="en-US" sz="2200" dirty="0"/>
              <a:t> Any time an RSI moves above its overbought or below its oversold zone, it indicates the security in question is ripe for a turn. </a:t>
            </a:r>
          </a:p>
          <a:p>
            <a:pPr algn="just">
              <a:lnSpc>
                <a:spcPct val="100000"/>
              </a:lnSpc>
            </a:pPr>
            <a:endParaRPr lang="en-US" sz="2200" dirty="0"/>
          </a:p>
          <a:p>
            <a:pPr algn="just">
              <a:lnSpc>
                <a:spcPct val="100000"/>
              </a:lnSpc>
            </a:pPr>
            <a:r>
              <a:rPr lang="en-US" sz="2200" dirty="0"/>
              <a:t>The significance depends upon the time. For example, the 45-hour RSI shown in Chart 14.7 is nowhere near as significant as an RSI constructed with a 12-month time span, as in Chart 14.4. </a:t>
            </a:r>
          </a:p>
          <a:p>
            <a:pPr algn="just">
              <a:lnSpc>
                <a:spcPct val="100000"/>
              </a:lnSpc>
            </a:pPr>
            <a:endParaRPr lang="en-US" sz="2200" dirty="0"/>
          </a:p>
          <a:p>
            <a:pPr algn="just">
              <a:lnSpc>
                <a:spcPct val="100000"/>
              </a:lnSpc>
            </a:pPr>
            <a:r>
              <a:rPr lang="en-US" sz="2200" dirty="0"/>
              <a:t>An overbought or oversold reading </a:t>
            </a:r>
            <a:r>
              <a:rPr lang="en-US" sz="2200" b="1" dirty="0">
                <a:solidFill>
                  <a:srgbClr val="C00000"/>
                </a:solidFill>
              </a:rPr>
              <a:t>merely indicates </a:t>
            </a:r>
            <a:r>
              <a:rPr lang="en-US" sz="2200" dirty="0"/>
              <a:t>that, in terms of probabilities, a counterreaction is overdone or overdue. </a:t>
            </a:r>
          </a:p>
          <a:p>
            <a:pPr algn="just">
              <a:lnSpc>
                <a:spcPct val="100000"/>
              </a:lnSpc>
            </a:pPr>
            <a:endParaRPr lang="en-US" sz="2200" dirty="0"/>
          </a:p>
          <a:p>
            <a:pPr algn="just">
              <a:lnSpc>
                <a:spcPct val="100000"/>
              </a:lnSpc>
            </a:pPr>
            <a:r>
              <a:rPr lang="en-US" sz="2200" dirty="0">
                <a:solidFill>
                  <a:srgbClr val="FF0000"/>
                </a:solidFill>
              </a:rPr>
              <a:t>It presents an opportunity to consider liquidation or acquisition, but </a:t>
            </a:r>
            <a:r>
              <a:rPr lang="en-US" sz="2200" u="sng" dirty="0">
                <a:solidFill>
                  <a:srgbClr val="FF0000"/>
                </a:solidFill>
              </a:rPr>
              <a:t>not an actual buy or sell signal.</a:t>
            </a:r>
            <a:endParaRPr lang="en-MY" sz="2200" u="sng" dirty="0">
              <a:solidFill>
                <a:srgbClr val="FF0000"/>
              </a:solidFill>
            </a:endParaRPr>
          </a:p>
        </p:txBody>
      </p:sp>
    </p:spTree>
    <p:extLst>
      <p:ext uri="{BB962C8B-B14F-4D97-AF65-F5344CB8AC3E}">
        <p14:creationId xmlns:p14="http://schemas.microsoft.com/office/powerpoint/2010/main" val="2973096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generated with high confidence">
            <a:extLst>
              <a:ext uri="{FF2B5EF4-FFF2-40B4-BE49-F238E27FC236}">
                <a16:creationId xmlns:a16="http://schemas.microsoft.com/office/drawing/2014/main" id="{2F367005-5E00-48BE-A476-8A33A0FE9E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483" y="872197"/>
            <a:ext cx="10002129" cy="5486400"/>
          </a:xfrm>
        </p:spPr>
      </p:pic>
    </p:spTree>
    <p:extLst>
      <p:ext uri="{BB962C8B-B14F-4D97-AF65-F5344CB8AC3E}">
        <p14:creationId xmlns:p14="http://schemas.microsoft.com/office/powerpoint/2010/main" val="2318462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0EA886EE-6B81-4725-83A9-B1B881680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2363" y="1012875"/>
            <a:ext cx="9805182" cy="5345722"/>
          </a:xfrm>
        </p:spPr>
      </p:pic>
    </p:spTree>
    <p:extLst>
      <p:ext uri="{BB962C8B-B14F-4D97-AF65-F5344CB8AC3E}">
        <p14:creationId xmlns:p14="http://schemas.microsoft.com/office/powerpoint/2010/main" val="2390778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4218F-4A9F-413F-9DF1-6149A5A9623F}"/>
              </a:ext>
            </a:extLst>
          </p:cNvPr>
          <p:cNvSpPr>
            <a:spLocks noGrp="1"/>
          </p:cNvSpPr>
          <p:nvPr>
            <p:ph idx="1"/>
          </p:nvPr>
        </p:nvSpPr>
        <p:spPr>
          <a:xfrm>
            <a:off x="292184" y="555042"/>
            <a:ext cx="2969924" cy="6078514"/>
          </a:xfrm>
        </p:spPr>
        <p:txBody>
          <a:bodyPr>
            <a:normAutofit/>
          </a:bodyPr>
          <a:lstStyle/>
          <a:p>
            <a:pPr algn="just">
              <a:lnSpc>
                <a:spcPct val="120000"/>
              </a:lnSpc>
            </a:pPr>
            <a:r>
              <a:rPr lang="en-US" sz="2300" dirty="0"/>
              <a:t>More often than not, the RSI traces out a </a:t>
            </a:r>
            <a:r>
              <a:rPr lang="en-US" sz="2300" b="1" dirty="0">
                <a:solidFill>
                  <a:srgbClr val="C00000"/>
                </a:solidFill>
              </a:rPr>
              <a:t>divergence</a:t>
            </a:r>
            <a:r>
              <a:rPr lang="en-US" sz="2300" dirty="0"/>
              <a:t>, as in Figure14.1.</a:t>
            </a:r>
          </a:p>
          <a:p>
            <a:pPr algn="just">
              <a:lnSpc>
                <a:spcPct val="120000"/>
              </a:lnSpc>
            </a:pPr>
            <a:r>
              <a:rPr lang="en-US" sz="2300" dirty="0"/>
              <a:t>In this case, the second crossover of the extreme level at points </a:t>
            </a:r>
            <a:r>
              <a:rPr lang="en-US" sz="2300" i="1" dirty="0"/>
              <a:t>A </a:t>
            </a:r>
            <a:r>
              <a:rPr lang="en-US" sz="2300" dirty="0"/>
              <a:t>and </a:t>
            </a:r>
            <a:r>
              <a:rPr lang="en-US" sz="2300" i="1" dirty="0"/>
              <a:t>B </a:t>
            </a:r>
            <a:r>
              <a:rPr lang="en-US" sz="2300" dirty="0"/>
              <a:t>usually offers good buy and sell alerts. </a:t>
            </a:r>
          </a:p>
          <a:p>
            <a:pPr algn="just">
              <a:lnSpc>
                <a:spcPct val="120000"/>
              </a:lnSpc>
            </a:pPr>
            <a:r>
              <a:rPr lang="en-US" sz="2300" dirty="0"/>
              <a:t>These divergences are often called </a:t>
            </a:r>
            <a:r>
              <a:rPr lang="en-MY" sz="2300" i="1" dirty="0"/>
              <a:t>failure swings</a:t>
            </a:r>
            <a:r>
              <a:rPr lang="en-MY" sz="2300" dirty="0"/>
              <a:t>.</a:t>
            </a:r>
          </a:p>
        </p:txBody>
      </p:sp>
      <p:pic>
        <p:nvPicPr>
          <p:cNvPr id="2" name="Picture 1">
            <a:extLst>
              <a:ext uri="{FF2B5EF4-FFF2-40B4-BE49-F238E27FC236}">
                <a16:creationId xmlns:a16="http://schemas.microsoft.com/office/drawing/2014/main" id="{C9FE0DE2-B340-4198-9F71-3717416D154A}"/>
              </a:ext>
            </a:extLst>
          </p:cNvPr>
          <p:cNvPicPr>
            <a:picLocks noChangeAspect="1"/>
          </p:cNvPicPr>
          <p:nvPr/>
        </p:nvPicPr>
        <p:blipFill>
          <a:blip r:embed="rId2"/>
          <a:stretch>
            <a:fillRect/>
          </a:stretch>
        </p:blipFill>
        <p:spPr>
          <a:xfrm>
            <a:off x="3642314" y="1695796"/>
            <a:ext cx="8257502" cy="4453079"/>
          </a:xfrm>
          <a:prstGeom prst="rect">
            <a:avLst/>
          </a:prstGeom>
        </p:spPr>
      </p:pic>
    </p:spTree>
    <p:extLst>
      <p:ext uri="{BB962C8B-B14F-4D97-AF65-F5344CB8AC3E}">
        <p14:creationId xmlns:p14="http://schemas.microsoft.com/office/powerpoint/2010/main" val="3406949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5DCBA0-D87B-40F3-AAD1-C0C32895AE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051" y="1030732"/>
            <a:ext cx="10274709" cy="5622831"/>
          </a:xfrm>
        </p:spPr>
      </p:pic>
      <p:sp>
        <p:nvSpPr>
          <p:cNvPr id="2" name="Rectangle 1">
            <a:extLst>
              <a:ext uri="{FF2B5EF4-FFF2-40B4-BE49-F238E27FC236}">
                <a16:creationId xmlns:a16="http://schemas.microsoft.com/office/drawing/2014/main" id="{CFE93122-0FE6-443A-BFEC-42129409DC68}"/>
              </a:ext>
            </a:extLst>
          </p:cNvPr>
          <p:cNvSpPr/>
          <p:nvPr/>
        </p:nvSpPr>
        <p:spPr>
          <a:xfrm>
            <a:off x="698089" y="494777"/>
            <a:ext cx="11149781" cy="402546"/>
          </a:xfrm>
          <a:prstGeom prst="rect">
            <a:avLst/>
          </a:prstGeom>
        </p:spPr>
        <p:txBody>
          <a:bodyPr wrap="square">
            <a:spAutoFit/>
          </a:bodyPr>
          <a:lstStyle/>
          <a:p>
            <a:pPr algn="just">
              <a:lnSpc>
                <a:spcPct val="120000"/>
              </a:lnSpc>
            </a:pPr>
            <a:r>
              <a:rPr lang="en-US" dirty="0"/>
              <a:t>We see a bearish failure swing at the end of 2011 at point A in Chart14.5 featuring a smoothed version of a 9-day RSI.</a:t>
            </a:r>
            <a:endParaRPr lang="en-MY" dirty="0"/>
          </a:p>
        </p:txBody>
      </p:sp>
    </p:spTree>
    <p:extLst>
      <p:ext uri="{BB962C8B-B14F-4D97-AF65-F5344CB8AC3E}">
        <p14:creationId xmlns:p14="http://schemas.microsoft.com/office/powerpoint/2010/main" val="245458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585" y="681037"/>
            <a:ext cx="4630422" cy="5940088"/>
          </a:xfrm>
          <a:prstGeom prst="rect">
            <a:avLst/>
          </a:prstGeom>
          <a:noFill/>
        </p:spPr>
        <p:txBody>
          <a:bodyPr wrap="square" rtlCol="0">
            <a:spAutoFit/>
          </a:bodyPr>
          <a:lstStyle/>
          <a:p>
            <a:pPr marL="285750" indent="-285750" algn="just">
              <a:buFont typeface="Wingdings" panose="05000000000000000000" pitchFamily="2" charset="2"/>
              <a:buChar char="ü"/>
            </a:pPr>
            <a:r>
              <a:rPr lang="en-US" sz="2000" dirty="0"/>
              <a:t>The MACD indicator is an effective and versatile tool. Besides signaling buy/sell indicators, the MACD can also be </a:t>
            </a:r>
            <a:r>
              <a:rPr lang="en-US" sz="2000" dirty="0">
                <a:solidFill>
                  <a:srgbClr val="C00000"/>
                </a:solidFill>
              </a:rPr>
              <a:t>used to sound out potential change in trading direction for stocks and futures. </a:t>
            </a:r>
          </a:p>
          <a:p>
            <a:pPr marL="285750" indent="-285750" algn="just">
              <a:buFont typeface="Wingdings" panose="05000000000000000000" pitchFamily="2" charset="2"/>
              <a:buChar char="ü"/>
            </a:pPr>
            <a:endParaRPr lang="en-US" sz="2000" dirty="0"/>
          </a:p>
          <a:p>
            <a:pPr marL="285750" indent="-285750" algn="just">
              <a:buFont typeface="Wingdings" panose="05000000000000000000" pitchFamily="2" charset="2"/>
              <a:buChar char="ü"/>
            </a:pPr>
            <a:r>
              <a:rPr lang="en-US" sz="2000" dirty="0"/>
              <a:t>There are three main components of the MACD:</a:t>
            </a:r>
          </a:p>
          <a:p>
            <a:pPr algn="just"/>
            <a:endParaRPr lang="en-US" sz="2000" dirty="0"/>
          </a:p>
          <a:p>
            <a:pPr marL="800100" lvl="1" indent="-342900" algn="just">
              <a:buFont typeface="Wingdings" panose="05000000000000000000" pitchFamily="2" charset="2"/>
              <a:buChar char="v"/>
            </a:pPr>
            <a:r>
              <a:rPr lang="en-US" sz="2000" dirty="0">
                <a:solidFill>
                  <a:srgbClr val="0070C0"/>
                </a:solidFill>
              </a:rPr>
              <a:t>MACD</a:t>
            </a:r>
            <a:r>
              <a:rPr lang="en-US" sz="2000" dirty="0"/>
              <a:t>: This line is plotted based on the difference between the 12-day and 26-day exponential moving averages (EMA)</a:t>
            </a:r>
          </a:p>
          <a:p>
            <a:pPr marL="800100" lvl="1" indent="-342900" algn="just">
              <a:buFont typeface="Wingdings" panose="05000000000000000000" pitchFamily="2" charset="2"/>
              <a:buChar char="v"/>
            </a:pPr>
            <a:r>
              <a:rPr lang="en-US" sz="2000" dirty="0">
                <a:solidFill>
                  <a:srgbClr val="FF0000"/>
                </a:solidFill>
              </a:rPr>
              <a:t>MACD Signal Line</a:t>
            </a:r>
            <a:r>
              <a:rPr lang="en-US" sz="2000" dirty="0"/>
              <a:t>: This is a 9-day EMA of the MACD</a:t>
            </a:r>
          </a:p>
          <a:p>
            <a:pPr marL="800100" lvl="1" indent="-342900" algn="just">
              <a:buFont typeface="Wingdings" panose="05000000000000000000" pitchFamily="2" charset="2"/>
              <a:buChar char="v"/>
            </a:pPr>
            <a:r>
              <a:rPr lang="en-US" sz="2000" dirty="0">
                <a:solidFill>
                  <a:srgbClr val="00B050"/>
                </a:solidFill>
              </a:rPr>
              <a:t>MACD Histogram</a:t>
            </a:r>
            <a:r>
              <a:rPr lang="en-US" sz="2000" dirty="0"/>
              <a:t>: Each bar of the histogram represents the difference between the MACD and the MACD Signal Line</a:t>
            </a:r>
          </a:p>
        </p:txBody>
      </p:sp>
      <p:pic>
        <p:nvPicPr>
          <p:cNvPr id="7170" name="Picture 2"/>
          <p:cNvPicPr>
            <a:picLocks noChangeAspect="1" noChangeArrowheads="1"/>
          </p:cNvPicPr>
          <p:nvPr/>
        </p:nvPicPr>
        <p:blipFill rotWithShape="1">
          <a:blip r:embed="rId2" cstate="print"/>
          <a:srcRect l="82043"/>
          <a:stretch/>
        </p:blipFill>
        <p:spPr bwMode="auto">
          <a:xfrm>
            <a:off x="11213203" y="6485038"/>
            <a:ext cx="860809" cy="274640"/>
          </a:xfrm>
          <a:prstGeom prst="rect">
            <a:avLst/>
          </a:prstGeom>
          <a:noFill/>
          <a:ln w="9525">
            <a:noFill/>
            <a:miter lim="800000"/>
            <a:headEnd/>
            <a:tailEnd/>
          </a:ln>
          <a:effectLst/>
        </p:spPr>
      </p:pic>
      <p:sp>
        <p:nvSpPr>
          <p:cNvPr id="7" name="Title 1"/>
          <p:cNvSpPr txBox="1">
            <a:spLocks/>
          </p:cNvSpPr>
          <p:nvPr/>
        </p:nvSpPr>
        <p:spPr>
          <a:xfrm>
            <a:off x="534755" y="158357"/>
            <a:ext cx="1674463" cy="406302"/>
          </a:xfrm>
          <a:prstGeom prst="rect">
            <a:avLst/>
          </a:prstGeom>
        </p:spPr>
        <p:txBody>
          <a:bodyPr vert="horz" lIns="91440" tIns="45720" rIns="91440" bIns="45720" rtlCol="0" anchor="ctr">
            <a:noAutofit/>
          </a:bodyPr>
          <a:lstStyle/>
          <a:p>
            <a:pPr lvl="0">
              <a:spcBef>
                <a:spcPct val="0"/>
              </a:spcBef>
            </a:pPr>
            <a:r>
              <a:rPr lang="en-US" sz="3200" dirty="0"/>
              <a:t>MACD</a:t>
            </a:r>
            <a:endParaRPr lang="en-US" sz="3200" dirty="0">
              <a:latin typeface="Arial" pitchFamily="34" charset="0"/>
              <a:ea typeface="+mj-ea"/>
              <a:cs typeface="Arial" pitchFamily="34" charset="0"/>
            </a:endParaRPr>
          </a:p>
        </p:txBody>
      </p:sp>
      <p:pic>
        <p:nvPicPr>
          <p:cNvPr id="8" name="Picture 7">
            <a:extLst>
              <a:ext uri="{FF2B5EF4-FFF2-40B4-BE49-F238E27FC236}">
                <a16:creationId xmlns:a16="http://schemas.microsoft.com/office/drawing/2014/main" id="{560170ED-D1B4-422D-B90B-7563632D7E4E}"/>
              </a:ext>
            </a:extLst>
          </p:cNvPr>
          <p:cNvPicPr>
            <a:picLocks noChangeAspect="1"/>
          </p:cNvPicPr>
          <p:nvPr/>
        </p:nvPicPr>
        <p:blipFill>
          <a:blip r:embed="rId3"/>
          <a:stretch>
            <a:fillRect/>
          </a:stretch>
        </p:blipFill>
        <p:spPr>
          <a:xfrm>
            <a:off x="5112774" y="1814716"/>
            <a:ext cx="6871641" cy="4670322"/>
          </a:xfrm>
          <a:prstGeom prst="rect">
            <a:avLst/>
          </a:prstGeom>
        </p:spPr>
      </p:pic>
      <p:pic>
        <p:nvPicPr>
          <p:cNvPr id="9" name="Picture 8">
            <a:extLst>
              <a:ext uri="{FF2B5EF4-FFF2-40B4-BE49-F238E27FC236}">
                <a16:creationId xmlns:a16="http://schemas.microsoft.com/office/drawing/2014/main" id="{2894CADF-260E-4C55-B3C3-6CD1FB941CFA}"/>
              </a:ext>
            </a:extLst>
          </p:cNvPr>
          <p:cNvPicPr>
            <a:picLocks noChangeAspect="1"/>
          </p:cNvPicPr>
          <p:nvPr/>
        </p:nvPicPr>
        <p:blipFill>
          <a:blip r:embed="rId4"/>
          <a:stretch>
            <a:fillRect/>
          </a:stretch>
        </p:blipFill>
        <p:spPr>
          <a:xfrm>
            <a:off x="6384835" y="0"/>
            <a:ext cx="4327518" cy="169207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5884E-3FDA-4BF6-A98E-B312461C33BC}"/>
              </a:ext>
            </a:extLst>
          </p:cNvPr>
          <p:cNvSpPr>
            <a:spLocks noGrp="1"/>
          </p:cNvSpPr>
          <p:nvPr>
            <p:ph idx="1"/>
          </p:nvPr>
        </p:nvSpPr>
        <p:spPr>
          <a:xfrm>
            <a:off x="823631" y="1255862"/>
            <a:ext cx="10544737" cy="4743156"/>
          </a:xfrm>
        </p:spPr>
        <p:txBody>
          <a:bodyPr>
            <a:normAutofit/>
          </a:bodyPr>
          <a:lstStyle/>
          <a:p>
            <a:pPr marL="0" indent="0" algn="just">
              <a:lnSpc>
                <a:spcPct val="150000"/>
              </a:lnSpc>
              <a:buNone/>
            </a:pPr>
            <a:r>
              <a:rPr lang="en-US" sz="2200" b="1" dirty="0"/>
              <a:t>Trendline Violations and Pattern Completions</a:t>
            </a:r>
            <a:r>
              <a:rPr lang="en-US" sz="2200" dirty="0"/>
              <a:t> </a:t>
            </a:r>
          </a:p>
          <a:p>
            <a:pPr algn="just">
              <a:lnSpc>
                <a:spcPct val="150000"/>
              </a:lnSpc>
            </a:pPr>
            <a:r>
              <a:rPr lang="en-US" sz="2200" dirty="0">
                <a:solidFill>
                  <a:srgbClr val="FF0000"/>
                </a:solidFill>
              </a:rPr>
              <a:t>The RSI can also be used in conjunction with trendline violations. </a:t>
            </a:r>
          </a:p>
          <a:p>
            <a:pPr algn="just">
              <a:lnSpc>
                <a:spcPct val="150000"/>
              </a:lnSpc>
            </a:pPr>
            <a:r>
              <a:rPr lang="en-US" sz="2200" dirty="0"/>
              <a:t>Generally speaking, the longer the time span for any particular period, i.e., daily, weekly, or monthly, the better the opportunity for trendline construction. </a:t>
            </a:r>
          </a:p>
          <a:p>
            <a:pPr algn="just">
              <a:lnSpc>
                <a:spcPct val="150000"/>
              </a:lnSpc>
            </a:pPr>
            <a:r>
              <a:rPr lang="en-US" sz="2200" dirty="0"/>
              <a:t>Important buy and sell signals are generated when:</a:t>
            </a:r>
          </a:p>
          <a:p>
            <a:pPr lvl="1" algn="just">
              <a:lnSpc>
                <a:spcPct val="150000"/>
              </a:lnSpc>
            </a:pPr>
            <a:r>
              <a:rPr lang="en-US" sz="1800" dirty="0"/>
              <a:t> trendlines for both price and the RSI are violated within</a:t>
            </a:r>
            <a:r>
              <a:rPr lang="en-MY" sz="1800" dirty="0"/>
              <a:t> </a:t>
            </a:r>
            <a:r>
              <a:rPr lang="en-US" sz="1800" dirty="0"/>
              <a:t>the equilibrium line at 50, it’s apparent that the strong late June breakout develops slightly above this critical point of balance.</a:t>
            </a:r>
          </a:p>
        </p:txBody>
      </p:sp>
    </p:spTree>
    <p:extLst>
      <p:ext uri="{BB962C8B-B14F-4D97-AF65-F5344CB8AC3E}">
        <p14:creationId xmlns:p14="http://schemas.microsoft.com/office/powerpoint/2010/main" val="4058059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83DC9-9C70-4EC8-AC45-46AC97D56629}"/>
              </a:ext>
            </a:extLst>
          </p:cNvPr>
          <p:cNvSpPr>
            <a:spLocks noGrp="1"/>
          </p:cNvSpPr>
          <p:nvPr>
            <p:ph idx="1"/>
          </p:nvPr>
        </p:nvSpPr>
        <p:spPr>
          <a:xfrm>
            <a:off x="511126" y="657665"/>
            <a:ext cx="11169747" cy="5542670"/>
          </a:xfrm>
        </p:spPr>
        <p:txBody>
          <a:bodyPr>
            <a:noAutofit/>
          </a:bodyPr>
          <a:lstStyle/>
          <a:p>
            <a:pPr algn="just">
              <a:lnSpc>
                <a:spcPct val="100000"/>
              </a:lnSpc>
            </a:pPr>
            <a:r>
              <a:rPr lang="en-US" b="1" dirty="0"/>
              <a:t>Smoothing the RSI</a:t>
            </a:r>
            <a:r>
              <a:rPr lang="en-US" dirty="0"/>
              <a:t> It is a perfectly legitimate technique to smooth the RSI. </a:t>
            </a:r>
          </a:p>
          <a:p>
            <a:pPr algn="just">
              <a:lnSpc>
                <a:spcPct val="100000"/>
              </a:lnSpc>
            </a:pPr>
            <a:r>
              <a:rPr lang="en-US" dirty="0"/>
              <a:t>One of my favorite approaches is to smooth a 9-day RSI with an 8-day moving average (MA). </a:t>
            </a:r>
          </a:p>
          <a:p>
            <a:pPr algn="just">
              <a:lnSpc>
                <a:spcPct val="100000"/>
              </a:lnSpc>
            </a:pPr>
            <a:r>
              <a:rPr lang="en-US" dirty="0"/>
              <a:t>Because the fluctuations are not as great as the raw data, the overbought/oversold lines are drawn at 70 and 30, not my usual default of 80/20 for a 9-day span.</a:t>
            </a:r>
          </a:p>
          <a:p>
            <a:pPr algn="just">
              <a:lnSpc>
                <a:spcPct val="100000"/>
              </a:lnSpc>
            </a:pPr>
            <a:r>
              <a:rPr lang="en-US" dirty="0"/>
              <a:t>Chart 14.5, featuring Molex, contains a 9-day RSI smoothed with an 8-day MA. The downward-pointing arrows flag all of the overbought reversals.</a:t>
            </a:r>
          </a:p>
          <a:p>
            <a:pPr algn="just">
              <a:lnSpc>
                <a:spcPct val="100000"/>
              </a:lnSpc>
            </a:pPr>
            <a:r>
              <a:rPr lang="en-US" dirty="0"/>
              <a:t>The solid ones show confirmed reversals with varying degrees of success. The dashed arrows indicate overbought reversals where it was not possible to construct a meaningful trendline. Needless to say, they were all failures.</a:t>
            </a:r>
            <a:endParaRPr lang="en-MY" dirty="0"/>
          </a:p>
        </p:txBody>
      </p:sp>
    </p:spTree>
    <p:extLst>
      <p:ext uri="{BB962C8B-B14F-4D97-AF65-F5344CB8AC3E}">
        <p14:creationId xmlns:p14="http://schemas.microsoft.com/office/powerpoint/2010/main" val="303717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ow to interpret the MACD buy/sell signals"/>
          <p:cNvPicPr>
            <a:picLocks noChangeAspect="1" noChangeArrowheads="1"/>
          </p:cNvPicPr>
          <p:nvPr/>
        </p:nvPicPr>
        <p:blipFill>
          <a:blip r:embed="rId2" cstate="print"/>
          <a:srcRect/>
          <a:stretch>
            <a:fillRect/>
          </a:stretch>
        </p:blipFill>
        <p:spPr bwMode="auto">
          <a:xfrm>
            <a:off x="2057401" y="152400"/>
            <a:ext cx="6905625" cy="476250"/>
          </a:xfrm>
          <a:prstGeom prst="rect">
            <a:avLst/>
          </a:prstGeom>
          <a:noFill/>
        </p:spPr>
      </p:pic>
      <p:sp>
        <p:nvSpPr>
          <p:cNvPr id="5" name="Content Placeholder 2"/>
          <p:cNvSpPr txBox="1">
            <a:spLocks/>
          </p:cNvSpPr>
          <p:nvPr/>
        </p:nvSpPr>
        <p:spPr>
          <a:xfrm>
            <a:off x="506361" y="5796721"/>
            <a:ext cx="11179277" cy="882441"/>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US" sz="2000" dirty="0"/>
              <a:t>Reading the signals is simple and straightforward. At the point of the MACD crossing over the MACD Signal Line, a trading buy/sell signal is given. This is further confirmed by the MACD Histogram.</a:t>
            </a:r>
          </a:p>
        </p:txBody>
      </p:sp>
      <p:pic>
        <p:nvPicPr>
          <p:cNvPr id="20484" name="Picture 4" descr="http://blog.osk188.com/wp-content/uploads/2012/10/graph.jpg"/>
          <p:cNvPicPr>
            <a:picLocks noGrp="1" noChangeAspect="1" noChangeArrowheads="1"/>
          </p:cNvPicPr>
          <p:nvPr>
            <p:ph idx="1"/>
          </p:nvPr>
        </p:nvPicPr>
        <p:blipFill>
          <a:blip r:embed="rId3" cstate="print"/>
          <a:srcRect/>
          <a:stretch>
            <a:fillRect/>
          </a:stretch>
        </p:blipFill>
        <p:spPr bwMode="auto">
          <a:xfrm>
            <a:off x="1955369" y="821861"/>
            <a:ext cx="8281262" cy="4831688"/>
          </a:xfrm>
          <a:prstGeom prst="rect">
            <a:avLst/>
          </a:prstGeom>
          <a:noFill/>
        </p:spPr>
      </p:pic>
      <p:cxnSp>
        <p:nvCxnSpPr>
          <p:cNvPr id="6" name="Straight Connector 5"/>
          <p:cNvCxnSpPr/>
          <p:nvPr/>
        </p:nvCxnSpPr>
        <p:spPr>
          <a:xfrm>
            <a:off x="2057400" y="685800"/>
            <a:ext cx="784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3E9B85E-7540-488D-A301-A7A9442E93FE}"/>
              </a:ext>
            </a:extLst>
          </p:cNvPr>
          <p:cNvPicPr>
            <a:picLocks noChangeAspect="1"/>
          </p:cNvPicPr>
          <p:nvPr/>
        </p:nvPicPr>
        <p:blipFill>
          <a:blip r:embed="rId4"/>
          <a:stretch>
            <a:fillRect/>
          </a:stretch>
        </p:blipFill>
        <p:spPr>
          <a:xfrm>
            <a:off x="11100384" y="6237941"/>
            <a:ext cx="865707" cy="2743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0"/>
            <a:ext cx="8229600" cy="1219200"/>
          </a:xfrm>
        </p:spPr>
        <p:txBody>
          <a:bodyPr>
            <a:normAutofit/>
          </a:bodyPr>
          <a:lstStyle/>
          <a:p>
            <a:r>
              <a:rPr lang="en-US" sz="2000" dirty="0">
                <a:solidFill>
                  <a:srgbClr val="00B0F0"/>
                </a:solidFill>
              </a:rPr>
              <a:t>Buy</a:t>
            </a:r>
            <a:r>
              <a:rPr lang="en-US" sz="2000" dirty="0"/>
              <a:t>: This is signaled by the MACD crossing above the MACD Signal</a:t>
            </a:r>
          </a:p>
          <a:p>
            <a:r>
              <a:rPr lang="en-US" sz="2000" dirty="0">
                <a:solidFill>
                  <a:srgbClr val="FF0000"/>
                </a:solidFill>
              </a:rPr>
              <a:t>Sell</a:t>
            </a:r>
            <a:r>
              <a:rPr lang="en-US" sz="2000" dirty="0"/>
              <a:t>: This is signaled by the MACD crossing below the MACD Signal</a:t>
            </a:r>
          </a:p>
          <a:p>
            <a:r>
              <a:rPr lang="en-US" sz="2000" dirty="0"/>
              <a:t>The buy/sell signals are also confirmed by the MACD Histogram.</a:t>
            </a:r>
          </a:p>
          <a:p>
            <a:pPr>
              <a:buNone/>
            </a:pPr>
            <a:endParaRPr lang="en-US" sz="2000" dirty="0"/>
          </a:p>
        </p:txBody>
      </p:sp>
      <p:pic>
        <p:nvPicPr>
          <p:cNvPr id="22530" name="Picture 2" descr="http://blog.osk188.com/wp-content/uploads/2012/10/title02.gif"/>
          <p:cNvPicPr>
            <a:picLocks noChangeAspect="1" noChangeArrowheads="1"/>
          </p:cNvPicPr>
          <p:nvPr/>
        </p:nvPicPr>
        <p:blipFill>
          <a:blip r:embed="rId2" cstate="print"/>
          <a:srcRect/>
          <a:stretch>
            <a:fillRect/>
          </a:stretch>
        </p:blipFill>
        <p:spPr bwMode="auto">
          <a:xfrm>
            <a:off x="2057401" y="152400"/>
            <a:ext cx="6905625" cy="476250"/>
          </a:xfrm>
          <a:prstGeom prst="rect">
            <a:avLst/>
          </a:prstGeom>
          <a:noFill/>
        </p:spPr>
      </p:pic>
      <p:pic>
        <p:nvPicPr>
          <p:cNvPr id="5" name="Picture 4" descr="http://blog.osk188.com/wp-content/uploads/2012/10/graph.jpg"/>
          <p:cNvPicPr>
            <a:picLocks noChangeAspect="1" noChangeArrowheads="1"/>
          </p:cNvPicPr>
          <p:nvPr/>
        </p:nvPicPr>
        <p:blipFill>
          <a:blip r:embed="rId3" cstate="print"/>
          <a:srcRect/>
          <a:stretch>
            <a:fillRect/>
          </a:stretch>
        </p:blipFill>
        <p:spPr bwMode="auto">
          <a:xfrm>
            <a:off x="1455174" y="2128802"/>
            <a:ext cx="9431637" cy="4476018"/>
          </a:xfrm>
          <a:prstGeom prst="rect">
            <a:avLst/>
          </a:prstGeom>
          <a:noFill/>
        </p:spPr>
      </p:pic>
      <p:cxnSp>
        <p:nvCxnSpPr>
          <p:cNvPr id="6" name="Straight Connector 5"/>
          <p:cNvCxnSpPr/>
          <p:nvPr/>
        </p:nvCxnSpPr>
        <p:spPr>
          <a:xfrm>
            <a:off x="2057400" y="685800"/>
            <a:ext cx="7848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394" y="914400"/>
            <a:ext cx="9237406" cy="5486400"/>
          </a:xfrm>
        </p:spPr>
        <p:txBody>
          <a:bodyPr>
            <a:normAutofit fontScale="92500" lnSpcReduction="20000"/>
          </a:bodyPr>
          <a:lstStyle/>
          <a:p>
            <a:pPr marL="0" indent="0">
              <a:buNone/>
            </a:pPr>
            <a:r>
              <a:rPr lang="en-US" sz="2000" dirty="0"/>
              <a:t>As mentioned earlier, MACD Histogram is the difference between the EMAs. Each bar represents the difference between the two moving averages on that date. The interpretation of the MACD Histogram is as follows:</a:t>
            </a:r>
          </a:p>
          <a:p>
            <a:pPr marL="0" indent="0">
              <a:buNone/>
            </a:pPr>
            <a:endParaRPr lang="en-US" sz="2000" dirty="0"/>
          </a:p>
          <a:p>
            <a:r>
              <a:rPr lang="en-US" sz="2000" dirty="0"/>
              <a:t>At zero: The two moving averages have the same numerical value – they have zero difference between them.</a:t>
            </a:r>
          </a:p>
          <a:p>
            <a:endParaRPr lang="en-US" sz="2000" dirty="0"/>
          </a:p>
          <a:p>
            <a:r>
              <a:rPr lang="en-US" sz="2000" dirty="0"/>
              <a:t>Bar grows taller: Divergence is growing as difference increases. This indicates that the trend will continue.</a:t>
            </a:r>
          </a:p>
          <a:p>
            <a:endParaRPr lang="en-US" sz="2000" dirty="0"/>
          </a:p>
          <a:p>
            <a:r>
              <a:rPr lang="en-US" sz="2000" dirty="0"/>
              <a:t>Bar shrinks: The two moving averages are converging, watch out for a signal change.</a:t>
            </a:r>
          </a:p>
          <a:p>
            <a:endParaRPr lang="en-US" sz="2000" dirty="0"/>
          </a:p>
          <a:p>
            <a:r>
              <a:rPr lang="en-US" sz="2000" b="1" dirty="0">
                <a:solidFill>
                  <a:srgbClr val="0070C0"/>
                </a:solidFill>
              </a:rPr>
              <a:t>Buy</a:t>
            </a:r>
            <a:r>
              <a:rPr lang="en-US" sz="2000" dirty="0"/>
              <a:t>: When the </a:t>
            </a:r>
            <a:r>
              <a:rPr lang="en-US" sz="2000" dirty="0">
                <a:solidFill>
                  <a:srgbClr val="0070C0"/>
                </a:solidFill>
              </a:rPr>
              <a:t>MACD histogram is below the zero line and begins to converge towards the zero line</a:t>
            </a:r>
            <a:r>
              <a:rPr lang="en-US" sz="2000" dirty="0"/>
              <a:t>. The point of convergence coincides with the MACD crossing over the MACD Signal and indicates the buying point.</a:t>
            </a:r>
          </a:p>
          <a:p>
            <a:endParaRPr lang="en-US" sz="2000" dirty="0"/>
          </a:p>
          <a:p>
            <a:r>
              <a:rPr lang="en-US" sz="2000" b="1" dirty="0">
                <a:solidFill>
                  <a:srgbClr val="FF0000"/>
                </a:solidFill>
              </a:rPr>
              <a:t>Sell</a:t>
            </a:r>
            <a:r>
              <a:rPr lang="en-US" sz="2000" dirty="0"/>
              <a:t>: When the </a:t>
            </a:r>
            <a:r>
              <a:rPr lang="en-US" sz="2000" dirty="0">
                <a:solidFill>
                  <a:srgbClr val="FF0000"/>
                </a:solidFill>
              </a:rPr>
              <a:t>MACD histogram is above the zero line and begins to converge towards the zero line</a:t>
            </a:r>
            <a:r>
              <a:rPr lang="en-US" sz="2000" dirty="0"/>
              <a:t>. The point of convergence coincides with the MACD crossing below the MACD Signal and indicates the selling point.</a:t>
            </a:r>
          </a:p>
          <a:p>
            <a:endParaRPr lang="en-US" sz="2000" dirty="0"/>
          </a:p>
        </p:txBody>
      </p:sp>
      <p:pic>
        <p:nvPicPr>
          <p:cNvPr id="23554" name="Picture 2" descr="http://blog.osk188.com/wp-content/uploads/2012/10/title03.gif"/>
          <p:cNvPicPr>
            <a:picLocks noChangeAspect="1" noChangeArrowheads="1"/>
          </p:cNvPicPr>
          <p:nvPr/>
        </p:nvPicPr>
        <p:blipFill>
          <a:blip r:embed="rId2" cstate="print"/>
          <a:srcRect/>
          <a:stretch>
            <a:fillRect/>
          </a:stretch>
        </p:blipFill>
        <p:spPr bwMode="auto">
          <a:xfrm>
            <a:off x="2057401" y="152400"/>
            <a:ext cx="6905625" cy="476250"/>
          </a:xfrm>
          <a:prstGeom prst="rect">
            <a:avLst/>
          </a:prstGeom>
          <a:noFill/>
        </p:spPr>
      </p:pic>
      <p:cxnSp>
        <p:nvCxnSpPr>
          <p:cNvPr id="5" name="Straight Connector 4"/>
          <p:cNvCxnSpPr/>
          <p:nvPr/>
        </p:nvCxnSpPr>
        <p:spPr>
          <a:xfrm>
            <a:off x="2057400" y="685800"/>
            <a:ext cx="7848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9723-0CD8-4994-B382-EB921DAC2137}"/>
              </a:ext>
            </a:extLst>
          </p:cNvPr>
          <p:cNvSpPr>
            <a:spLocks noGrp="1"/>
          </p:cNvSpPr>
          <p:nvPr>
            <p:ph type="title"/>
          </p:nvPr>
        </p:nvSpPr>
        <p:spPr>
          <a:xfrm>
            <a:off x="534572" y="224118"/>
            <a:ext cx="2655889" cy="233082"/>
          </a:xfrm>
        </p:spPr>
        <p:txBody>
          <a:bodyPr>
            <a:normAutofit fontScale="90000"/>
          </a:bodyPr>
          <a:lstStyle/>
          <a:p>
            <a:r>
              <a:rPr lang="en-US" b="1" dirty="0"/>
              <a:t>MACD</a:t>
            </a:r>
            <a:endParaRPr lang="en-MY" b="1" dirty="0"/>
          </a:p>
        </p:txBody>
      </p:sp>
      <p:sp>
        <p:nvSpPr>
          <p:cNvPr id="3" name="Content Placeholder 2">
            <a:extLst>
              <a:ext uri="{FF2B5EF4-FFF2-40B4-BE49-F238E27FC236}">
                <a16:creationId xmlns:a16="http://schemas.microsoft.com/office/drawing/2014/main" id="{E941B623-3421-41E9-AA6D-D4D489326296}"/>
              </a:ext>
            </a:extLst>
          </p:cNvPr>
          <p:cNvSpPr>
            <a:spLocks noGrp="1"/>
          </p:cNvSpPr>
          <p:nvPr>
            <p:ph idx="1"/>
          </p:nvPr>
        </p:nvSpPr>
        <p:spPr>
          <a:xfrm>
            <a:off x="229342" y="581568"/>
            <a:ext cx="5157667" cy="6276432"/>
          </a:xfrm>
        </p:spPr>
        <p:txBody>
          <a:bodyPr>
            <a:noAutofit/>
          </a:bodyPr>
          <a:lstStyle/>
          <a:p>
            <a:pPr algn="just">
              <a:lnSpc>
                <a:spcPct val="100000"/>
              </a:lnSpc>
            </a:pPr>
            <a:r>
              <a:rPr lang="en-US" sz="1800" dirty="0"/>
              <a:t>The moving-average convergence divergence (MACD) trading method is </a:t>
            </a:r>
            <a:r>
              <a:rPr lang="en-US" sz="1800" dirty="0">
                <a:solidFill>
                  <a:srgbClr val="C00000"/>
                </a:solidFill>
              </a:rPr>
              <a:t>form of trend-deviation indicator </a:t>
            </a:r>
            <a:r>
              <a:rPr lang="en-US" sz="1800" dirty="0"/>
              <a:t>using two exponential moving averages, the shorter being subtracted from the longer. </a:t>
            </a:r>
          </a:p>
          <a:p>
            <a:pPr algn="just">
              <a:lnSpc>
                <a:spcPct val="100000"/>
              </a:lnSpc>
            </a:pPr>
            <a:r>
              <a:rPr lang="en-US" sz="1800" dirty="0"/>
              <a:t>The two MAs are usually calculated on an exponential basis in which more recent periods are more heavily weighted than in the case of a simple MA. It is normal for the MACD to then be smoothed by a third exponential moving average (EMA), which is plotted separately on the chart. </a:t>
            </a:r>
          </a:p>
          <a:p>
            <a:pPr algn="just">
              <a:lnSpc>
                <a:spcPct val="100000"/>
              </a:lnSpc>
            </a:pPr>
            <a:r>
              <a:rPr lang="en-US" sz="1800" dirty="0"/>
              <a:t>This average is known as the “</a:t>
            </a:r>
            <a:r>
              <a:rPr lang="en-US" sz="1800" dirty="0">
                <a:solidFill>
                  <a:srgbClr val="C00000"/>
                </a:solidFill>
              </a:rPr>
              <a:t>signal line</a:t>
            </a:r>
            <a:r>
              <a:rPr lang="en-US" sz="1800" dirty="0"/>
              <a:t>,” the </a:t>
            </a:r>
            <a:r>
              <a:rPr lang="en-US" sz="1800" dirty="0">
                <a:solidFill>
                  <a:srgbClr val="C00000"/>
                </a:solidFill>
              </a:rPr>
              <a:t>crossovers of which generate buy and sell signals. </a:t>
            </a:r>
            <a:r>
              <a:rPr lang="en-US" sz="1800" dirty="0"/>
              <a:t>It obtains its name from the fact that the two EMAs are continually converging and then diverging from each other. </a:t>
            </a:r>
          </a:p>
          <a:p>
            <a:pPr algn="just">
              <a:lnSpc>
                <a:spcPct val="100000"/>
              </a:lnSpc>
            </a:pPr>
            <a:r>
              <a:rPr lang="en-US" sz="1800" dirty="0"/>
              <a:t>The MACD has gained great popularity over the years, but in effect, it is really just another variation on a trend-deviation indicator that employs two EMAs as its method of deviation. A visual of its construction is therefore very similar to Chart 14.13.</a:t>
            </a:r>
            <a:endParaRPr lang="en-MY" sz="1800" dirty="0"/>
          </a:p>
        </p:txBody>
      </p:sp>
      <p:pic>
        <p:nvPicPr>
          <p:cNvPr id="4" name="Picture 3">
            <a:extLst>
              <a:ext uri="{FF2B5EF4-FFF2-40B4-BE49-F238E27FC236}">
                <a16:creationId xmlns:a16="http://schemas.microsoft.com/office/drawing/2014/main" id="{3AAB1FB6-74E9-442C-938F-C5D09580DCD0}"/>
              </a:ext>
            </a:extLst>
          </p:cNvPr>
          <p:cNvPicPr>
            <a:picLocks noChangeAspect="1"/>
          </p:cNvPicPr>
          <p:nvPr/>
        </p:nvPicPr>
        <p:blipFill>
          <a:blip r:embed="rId2"/>
          <a:stretch>
            <a:fillRect/>
          </a:stretch>
        </p:blipFill>
        <p:spPr>
          <a:xfrm>
            <a:off x="5655365" y="2217887"/>
            <a:ext cx="6307293" cy="3412143"/>
          </a:xfrm>
          <a:prstGeom prst="rect">
            <a:avLst/>
          </a:prstGeom>
        </p:spPr>
      </p:pic>
    </p:spTree>
    <p:extLst>
      <p:ext uri="{BB962C8B-B14F-4D97-AF65-F5344CB8AC3E}">
        <p14:creationId xmlns:p14="http://schemas.microsoft.com/office/powerpoint/2010/main" val="66790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02922-7E07-4B14-BA15-3DBF44F1B907}"/>
              </a:ext>
            </a:extLst>
          </p:cNvPr>
          <p:cNvSpPr>
            <a:spLocks noGrp="1"/>
          </p:cNvSpPr>
          <p:nvPr>
            <p:ph idx="1"/>
          </p:nvPr>
        </p:nvSpPr>
        <p:spPr>
          <a:xfrm>
            <a:off x="914400" y="1223889"/>
            <a:ext cx="10607040" cy="5233181"/>
          </a:xfrm>
        </p:spPr>
        <p:txBody>
          <a:bodyPr>
            <a:normAutofit fontScale="85000" lnSpcReduction="20000"/>
          </a:bodyPr>
          <a:lstStyle/>
          <a:p>
            <a:pPr algn="just">
              <a:lnSpc>
                <a:spcPct val="150000"/>
              </a:lnSpc>
            </a:pPr>
            <a:r>
              <a:rPr lang="en-US" dirty="0"/>
              <a:t>The MACD often works well with monthly data. In this respect, we look at the CRB Spot Raw Industrial Commodity Index in Chart 14.19, where the solid arrows indicate good primary-trend momentum buy signals.</a:t>
            </a:r>
          </a:p>
          <a:p>
            <a:pPr algn="just">
              <a:lnSpc>
                <a:spcPct val="150000"/>
              </a:lnSpc>
            </a:pPr>
            <a:r>
              <a:rPr lang="en-US" dirty="0"/>
              <a:t>The two dashed ones indicate smaller rallies, which fall into the failure </a:t>
            </a:r>
            <a:r>
              <a:rPr lang="en-MY" dirty="0"/>
              <a:t>category. </a:t>
            </a:r>
            <a:r>
              <a:rPr lang="en-US" dirty="0"/>
              <a:t>The MACD is often plotted in a histogram format and the signal line against it, as in Chart 14.20 featuring Homestake Mining. </a:t>
            </a:r>
          </a:p>
          <a:p>
            <a:pPr algn="just">
              <a:lnSpc>
                <a:spcPct val="150000"/>
              </a:lnSpc>
            </a:pPr>
            <a:r>
              <a:rPr lang="en-US" dirty="0"/>
              <a:t>The chart shows a classic head-and-shoulders pattern. Note that the MACD histogram gradually became weaker as the pattern progressed. </a:t>
            </a:r>
          </a:p>
          <a:p>
            <a:pPr algn="just">
              <a:lnSpc>
                <a:spcPct val="150000"/>
              </a:lnSpc>
            </a:pPr>
            <a:r>
              <a:rPr lang="en-US" dirty="0"/>
              <a:t>This was only a short-term sell signal, but the price eventually fell below the </a:t>
            </a:r>
            <a:r>
              <a:rPr lang="en-MY" dirty="0"/>
              <a:t>signal level.</a:t>
            </a:r>
          </a:p>
        </p:txBody>
      </p:sp>
    </p:spTree>
    <p:extLst>
      <p:ext uri="{BB962C8B-B14F-4D97-AF65-F5344CB8AC3E}">
        <p14:creationId xmlns:p14="http://schemas.microsoft.com/office/powerpoint/2010/main" val="404621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11706</TotalTime>
  <Words>3568</Words>
  <Application>Microsoft Office PowerPoint</Application>
  <PresentationFormat>Widescreen</PresentationFormat>
  <Paragraphs>224</Paragraphs>
  <Slides>41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Cabin Sketch</vt:lpstr>
      <vt:lpstr>Calibri</vt:lpstr>
      <vt:lpstr>Calibri Light</vt:lpstr>
      <vt:lpstr>Wingdings</vt:lpstr>
      <vt:lpstr>Office Theme</vt:lpstr>
      <vt:lpstr>CHAPTER 14:  MOMENTUM II  (INDIVIDUAL INDICATORS)</vt:lpstr>
      <vt:lpstr>PowerPoint Presentation</vt:lpstr>
      <vt:lpstr>MOMENTUM INDICATOR 3: THE MOVING-AVERAGE CONVERGENCE DIVERGENCE (MACD)</vt:lpstr>
      <vt:lpstr>PowerPoint Presentation</vt:lpstr>
      <vt:lpstr>PowerPoint Presentation</vt:lpstr>
      <vt:lpstr>PowerPoint Presentation</vt:lpstr>
      <vt:lpstr>PowerPoint Presentation</vt:lpstr>
      <vt:lpstr>MACD</vt:lpstr>
      <vt:lpstr>PowerPoint Presentation</vt:lpstr>
      <vt:lpstr>PowerPoint Presentation</vt:lpstr>
      <vt:lpstr>MOMENTUM INDICATOR 4: STOCHASTICS &amp; Slowed Stochastic</vt:lpstr>
      <vt:lpstr>STOCHASTICS</vt:lpstr>
      <vt:lpstr>PowerPoint Presentation</vt:lpstr>
      <vt:lpstr>PowerPoint Presentation</vt:lpstr>
      <vt:lpstr>PowerPoint Presentation</vt:lpstr>
      <vt:lpstr>PowerPoint Presentation</vt:lpstr>
      <vt:lpstr>Slowed Stochastic </vt:lpstr>
      <vt:lpstr>Slowed Stochastic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MOMENTUM II (INDIVIDUAL INDICATOR)</dc:title>
  <dc:creator>dvsjyjezrg sgdfgxfhdtyx</dc:creator>
  <cp:lastModifiedBy>Amirudin Mohd Nor</cp:lastModifiedBy>
  <cp:revision>70</cp:revision>
  <dcterms:created xsi:type="dcterms:W3CDTF">2019-03-01T03:25:27Z</dcterms:created>
  <dcterms:modified xsi:type="dcterms:W3CDTF">2019-11-19T01:45:55Z</dcterms:modified>
</cp:coreProperties>
</file>